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10" r:id="rId5"/>
  </p:sldMasterIdLst>
  <p:notesMasterIdLst>
    <p:notesMasterId r:id="rId18"/>
  </p:notesMasterIdLst>
  <p:sldIdLst>
    <p:sldId id="2076136842" r:id="rId6"/>
    <p:sldId id="2076137845" r:id="rId7"/>
    <p:sldId id="2076137844" r:id="rId8"/>
    <p:sldId id="2076137848" r:id="rId9"/>
    <p:sldId id="2076137854" r:id="rId10"/>
    <p:sldId id="2076137855" r:id="rId11"/>
    <p:sldId id="2076137858" r:id="rId12"/>
    <p:sldId id="2076137857" r:id="rId13"/>
    <p:sldId id="2076137846" r:id="rId14"/>
    <p:sldId id="2076137847" r:id="rId15"/>
    <p:sldId id="2076137849" r:id="rId16"/>
    <p:sldId id="20761378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sailing Merrem" initials="TM" lastIdx="5" clrIdx="0">
    <p:extLst>
      <p:ext uri="{19B8F6BF-5375-455C-9EA6-DF929625EA0E}">
        <p15:presenceInfo xmlns:p15="http://schemas.microsoft.com/office/powerpoint/2012/main" userId="S::tmerrem@fortinet-us.com::2ccfc400-4b94-4912-b6ed-cd18a82723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4648"/>
  </p:normalViewPr>
  <p:slideViewPr>
    <p:cSldViewPr snapToGrid="0" snapToObjects="1">
      <p:cViewPr varScale="1">
        <p:scale>
          <a:sx n="58" d="100"/>
          <a:sy n="58" d="100"/>
        </p:scale>
        <p:origin x="65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5T18:43:00.096" idx="5">
    <p:pos x="7584" y="59"/>
    <p:text>I am not happy with my color scheme. Please help me improve.  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2C1B0-7C30-7E49-AF33-9E0F516A8402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7264F-B117-B04C-BD5E-E0642DF4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(this slide contains animation)</a:t>
            </a:r>
          </a:p>
          <a:p>
            <a:r>
              <a:rPr lang="en-US" dirty="0" err="1" smtClean="0"/>
              <a:t>FortiClien</a:t>
            </a:r>
            <a:r>
              <a:rPr lang="en-US" altLang="zh-CN" dirty="0" err="1" smtClean="0"/>
              <a:t>t</a:t>
            </a:r>
            <a:r>
              <a:rPr lang="zh-CN" altLang="en-US" dirty="0" smtClean="0"/>
              <a:t>是具有模块化设计的集成终端代理。</a:t>
            </a:r>
            <a:endParaRPr lang="en-US" dirty="0"/>
          </a:p>
          <a:p>
            <a:pPr marL="0" marR="0" lvl="0" indent="0" algn="l" defTabSz="6857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(Click)</a:t>
            </a:r>
            <a:r>
              <a:rPr lang="en-US" dirty="0"/>
              <a:t> </a:t>
            </a:r>
          </a:p>
          <a:p>
            <a:r>
              <a:rPr lang="zh-CN" altLang="en-US" dirty="0" smtClean="0"/>
              <a:t>这些组件构成了三个关键用例。</a:t>
            </a:r>
            <a:endParaRPr lang="en-US" dirty="0" smtClean="0"/>
          </a:p>
          <a:p>
            <a:r>
              <a:rPr lang="en-US" i="1" dirty="0" smtClean="0"/>
              <a:t>(Click</a:t>
            </a:r>
            <a:r>
              <a:rPr lang="en-US" i="1" dirty="0"/>
              <a:t>)</a:t>
            </a:r>
            <a:r>
              <a:rPr lang="en-US" dirty="0"/>
              <a:t> </a:t>
            </a:r>
          </a:p>
          <a:p>
            <a:r>
              <a:rPr lang="en-US" altLang="zh-CN" dirty="0" smtClean="0"/>
              <a:t>Fabric Agent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zh-CN" altLang="en-US" dirty="0" smtClean="0"/>
              <a:t>和</a:t>
            </a:r>
            <a:r>
              <a:rPr lang="en-US" dirty="0" smtClean="0"/>
              <a:t>Fortinet</a:t>
            </a:r>
            <a:r>
              <a:rPr lang="zh-CN" altLang="en-US" dirty="0" smtClean="0"/>
              <a:t>安全架构集成。</a:t>
            </a:r>
            <a:endParaRPr lang="en-US" dirty="0"/>
          </a:p>
          <a:p>
            <a:pPr marL="0" marR="0" lvl="0" indent="0" algn="l" defTabSz="6857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(Click)</a:t>
            </a:r>
            <a:r>
              <a:rPr lang="en-US" dirty="0"/>
              <a:t> </a:t>
            </a:r>
          </a:p>
          <a:p>
            <a:r>
              <a:rPr lang="zh-CN" altLang="en-US" dirty="0" smtClean="0"/>
              <a:t>安全的远程接入访问：</a:t>
            </a:r>
            <a:r>
              <a:rPr lang="en-US" altLang="zh-CN" dirty="0" smtClean="0"/>
              <a:t>VPN</a:t>
            </a:r>
            <a:r>
              <a:rPr lang="zh-CN" altLang="en-US" dirty="0" smtClean="0"/>
              <a:t>和单点登录代理。</a:t>
            </a:r>
            <a:endParaRPr lang="en-US" dirty="0" smtClean="0"/>
          </a:p>
          <a:p>
            <a:pPr marL="0" marR="0" lvl="0" indent="0" algn="l" defTabSz="6857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(Click)</a:t>
            </a:r>
            <a:r>
              <a:rPr lang="en-US" dirty="0" smtClean="0"/>
              <a:t> </a:t>
            </a:r>
          </a:p>
          <a:p>
            <a:r>
              <a:rPr lang="en-US" altLang="zh-CN" dirty="0" err="1" smtClean="0"/>
              <a:t>FortiSandbox</a:t>
            </a:r>
            <a:r>
              <a:rPr lang="zh-CN" altLang="en-US" dirty="0" smtClean="0"/>
              <a:t>代理（或是</a:t>
            </a:r>
            <a:r>
              <a:rPr lang="en-US" altLang="zh-CN" dirty="0" err="1" smtClean="0"/>
              <a:t>FortiSandbox</a:t>
            </a:r>
            <a:r>
              <a:rPr lang="zh-CN" altLang="en-US" dirty="0" smtClean="0"/>
              <a:t>传感器）和终端保护组成一个高级终端防护功能。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63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对于Fortinet而言，企业安全还意味着确保对企业资源的访问。</a:t>
            </a:r>
            <a:endParaRPr lang="en-US" b="0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FortiClient</a:t>
            </a:r>
            <a:r>
              <a:rPr lang="zh-CN" altLang="en-US" b="0" baseline="0" dirty="0" smtClean="0"/>
              <a:t>带有</a:t>
            </a:r>
            <a:r>
              <a:rPr lang="en-US" b="0" baseline="0" dirty="0" smtClean="0"/>
              <a:t>SSL</a:t>
            </a:r>
            <a:r>
              <a:rPr lang="zh-CN" altLang="en-US" b="0" baseline="0" dirty="0" smtClean="0"/>
              <a:t>和</a:t>
            </a:r>
            <a:r>
              <a:rPr lang="en-US" b="0" baseline="0" dirty="0" err="1" smtClean="0"/>
              <a:t>IPSec</a:t>
            </a:r>
            <a:r>
              <a:rPr lang="en-US" b="0" baseline="0" dirty="0" smtClean="0"/>
              <a:t> VPN</a:t>
            </a:r>
            <a:r>
              <a:rPr lang="zh-CN" altLang="en-US" b="0" baseline="0" dirty="0" smtClean="0"/>
              <a:t>客户端，可以协同</a:t>
            </a:r>
            <a:r>
              <a:rPr lang="en-US" altLang="zh-CN" b="0" baseline="0" dirty="0" err="1" smtClean="0"/>
              <a:t>Fortigate</a:t>
            </a:r>
            <a:r>
              <a:rPr lang="zh-CN" altLang="en-US" b="0" baseline="0" dirty="0" smtClean="0"/>
              <a:t>使用，来允许访问公司内部资源。</a:t>
            </a:r>
            <a:endParaRPr lang="en-US" b="0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FortiAuthenticator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安全性。允许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FortiClient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VPN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FortiToken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一起使用以进行双因素验证，从而在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使用上增加了另一层安全性。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单点登录将认证策略应用于用户以进行特定访问。</a:t>
            </a:r>
            <a:r>
              <a:rPr lang="zh-CN" altLang="zh-CN" dirty="0" smtClean="0"/>
              <a:t>例如，有可能仅授予财务管理员对财务数据库的访问权限。</a:t>
            </a:r>
            <a:r>
              <a:rPr lang="en-US" b="0" baseline="0" dirty="0"/>
              <a:t/>
            </a:r>
            <a:br>
              <a:rPr lang="en-US" b="0" baseline="0" dirty="0"/>
            </a:br>
            <a:endParaRPr lang="en-US" b="0" baseline="0" dirty="0" smtClean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576" y="8830163"/>
            <a:ext cx="3038258" cy="464663"/>
          </a:xfrm>
          <a:prstGeom prst="rect">
            <a:avLst/>
          </a:prstGeom>
        </p:spPr>
        <p:txBody>
          <a:bodyPr lIns="90516" tIns="45258" rIns="90516" bIns="45258"/>
          <a:lstStyle/>
          <a:p>
            <a:fld id="{B32B9A40-6220-4BC3-9B28-DCE01F117D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81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1363" y="1171575"/>
            <a:ext cx="5619750" cy="3162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latin typeface="Helvetica Light"/>
                <a:ea typeface="Helvetica Light"/>
                <a:cs typeface="Helvetica Light"/>
                <a:sym typeface="Helvetica Light"/>
              </a:rPr>
              <a:t>可提及应用防火墙</a:t>
            </a:r>
            <a:endParaRPr lang="en-US" dirty="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6234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高级终端防护组件在传统上称为终端防护平台或防病毒，但它不只是仅具有防病毒功能。</a:t>
            </a:r>
            <a:endParaRPr lang="en-US" sz="8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FortiClient</a:t>
            </a:r>
            <a:r>
              <a:rPr lang="zh-CN" altLang="en-US" sz="8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在设计时就把主机安全堆栈考虑进去了，包含：</a:t>
            </a:r>
            <a:r>
              <a:rPr lang="en-US" altLang="zh-CN" sz="8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CPRL</a:t>
            </a:r>
            <a:r>
              <a:rPr lang="zh-CN" altLang="en-US" sz="8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反恶意软件引擎、反漏洞利用、</a:t>
            </a:r>
            <a:r>
              <a:rPr lang="en-US" altLang="zh-CN" sz="8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Web</a:t>
            </a:r>
            <a:r>
              <a:rPr lang="zh-CN" altLang="en-US" sz="8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过滤和应用防火墙。</a:t>
            </a:r>
            <a:endParaRPr lang="en-US" sz="8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并且它能与</a:t>
            </a:r>
            <a:r>
              <a:rPr lang="en-US" altLang="zh-CN" sz="80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FortiSandbox</a:t>
            </a:r>
            <a:r>
              <a:rPr lang="zh-CN" altLang="en-US" sz="8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本地集成。</a:t>
            </a:r>
            <a:endParaRPr lang="en-US" sz="8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algn="r"/>
            <a:r>
              <a:rPr lang="en-US" sz="1000">
                <a:solidFill>
                  <a:srgbClr val="DC291E"/>
                </a:solidFill>
                <a:sym typeface="Wingdings 3" panose="05040102010807070707" pitchFamily="18" charset="2"/>
              </a:rPr>
              <a:t></a:t>
            </a:r>
            <a:r>
              <a:rPr lang="en-US" sz="1000">
                <a:solidFill>
                  <a:schemeClr val="accent1"/>
                </a:solidFill>
                <a:sym typeface="Wingdings 3" panose="05040102010807070707" pitchFamily="18" charset="2"/>
              </a:rPr>
              <a:t> </a:t>
            </a:r>
            <a:r>
              <a:rPr lang="en-US" sz="1000">
                <a:cs typeface="Arial" pitchFamily="34" charset="0"/>
              </a:rPr>
              <a:t>Routing</a:t>
            </a:r>
            <a:endParaRPr lang="en-US" sz="1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9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 smtClean="0"/>
              <a:t>我们将</a:t>
            </a:r>
            <a:r>
              <a:rPr lang="zh-CN" altLang="en-US" dirty="0" smtClean="0"/>
              <a:t>终端防护</a:t>
            </a:r>
            <a:r>
              <a:rPr lang="zh-CN" altLang="zh-CN" dirty="0" smtClean="0"/>
              <a:t>称为主动防御。但是，这</a:t>
            </a:r>
            <a:r>
              <a:rPr lang="zh-CN" altLang="en-US" dirty="0" smtClean="0"/>
              <a:t>意味着什么</a:t>
            </a:r>
            <a:r>
              <a:rPr lang="zh-CN" altLang="zh-CN" dirty="0" smtClean="0"/>
              <a:t>意思？</a:t>
            </a:r>
            <a:endParaRPr lang="en-US" dirty="0"/>
          </a:p>
          <a:p>
            <a:endParaRPr lang="en-US" dirty="0"/>
          </a:p>
          <a:p>
            <a:r>
              <a:rPr lang="zh-CN" altLang="en-US" dirty="0" smtClean="0"/>
              <a:t>这不只是简单的防护，因为我们提供高级反恶意软件、反漏洞利用和沙盒的能力，它们能阻止恶意软件和防止感染。</a:t>
            </a:r>
            <a:endParaRPr lang="en-US" dirty="0"/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FortiClient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还能通过漏洞扫描和修补来帮助我们的客户改善终端安全状况。</a:t>
            </a:r>
            <a:endParaRPr lang="en-US" dirty="0"/>
          </a:p>
          <a:p>
            <a:endParaRPr lang="en-US" dirty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我们可以让您更容易发现终端风险，未修补的漏洞。因此，使您更容易减少在终端上的攻击面。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反漏洞利用实际上能在补丁能被安装应用之前，就可以提供安全保护，来弥补补丁发布的时间间隙。</a:t>
            </a:r>
            <a:r>
              <a:rPr 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请注意大部分公司的补丁发布时间在</a:t>
            </a:r>
            <a:r>
              <a:rPr lang="en-US" altLang="zh-CN" dirty="0" smtClean="0"/>
              <a:t>2-4</a:t>
            </a:r>
            <a:r>
              <a:rPr lang="zh-CN" altLang="en-US" dirty="0" smtClean="0"/>
              <a:t>周，</a:t>
            </a:r>
            <a:r>
              <a:rPr lang="en-US" altLang="zh-CN" dirty="0" smtClean="0"/>
              <a:t>Fortinet</a:t>
            </a:r>
            <a:r>
              <a:rPr lang="zh-CN" altLang="en-US" dirty="0" smtClean="0"/>
              <a:t>可以帮您弥补这一问题</a:t>
            </a:r>
            <a:r>
              <a:rPr lang="en-US" altLang="zh-CN" dirty="0" smtClean="0"/>
              <a:t>)</a:t>
            </a:r>
          </a:p>
          <a:p>
            <a:endParaRPr lang="en-US" dirty="0" smtClean="0"/>
          </a:p>
          <a:p>
            <a:r>
              <a:rPr lang="zh-CN" altLang="en-US" dirty="0" smtClean="0"/>
              <a:t>我们理解我们的客户有资源上的限制。</a:t>
            </a:r>
            <a:endParaRPr lang="en-US" dirty="0"/>
          </a:p>
          <a:p>
            <a:endParaRPr lang="en-US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集成和自动化将减少手动干预来释放他们的资源，并使您的员工专注于更重要的任务。</a:t>
            </a:r>
            <a:endParaRPr lang="en-US" dirty="0"/>
          </a:p>
          <a:p>
            <a:endParaRPr lang="en-US" dirty="0" smtClean="0"/>
          </a:p>
          <a:p>
            <a:r>
              <a:rPr lang="zh-CN" altLang="zh-CN" dirty="0" smtClean="0"/>
              <a:t>例如，如果针对受感染</a:t>
            </a:r>
            <a:r>
              <a:rPr lang="zh-CN" altLang="en-US" dirty="0" smtClean="0"/>
              <a:t>终端</a:t>
            </a:r>
            <a:r>
              <a:rPr lang="zh-CN" altLang="zh-CN" dirty="0" smtClean="0"/>
              <a:t>的标准响应</a:t>
            </a:r>
            <a:r>
              <a:rPr lang="zh-CN" altLang="en-US" dirty="0" smtClean="0"/>
              <a:t>处理</a:t>
            </a:r>
            <a:r>
              <a:rPr lang="zh-CN" altLang="zh-CN" dirty="0" smtClean="0"/>
              <a:t>是隔离该</a:t>
            </a:r>
            <a:r>
              <a:rPr lang="zh-CN" altLang="en-US" dirty="0" smtClean="0"/>
              <a:t>终端。</a:t>
            </a:r>
            <a:endParaRPr lang="en-US" dirty="0"/>
          </a:p>
          <a:p>
            <a:endParaRPr lang="en-US" dirty="0"/>
          </a:p>
          <a:p>
            <a:r>
              <a:rPr lang="zh-CN" altLang="zh-CN" dirty="0" smtClean="0"/>
              <a:t>使用Fortinet，您可以使该过程自动化，然后可以进行调查和修复。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algn="r"/>
            <a:r>
              <a:rPr lang="en-US" sz="1000">
                <a:solidFill>
                  <a:srgbClr val="DC291E"/>
                </a:solidFill>
                <a:sym typeface="Wingdings 3" panose="05040102010807070707" pitchFamily="18" charset="2"/>
              </a:rPr>
              <a:t></a:t>
            </a:r>
            <a:r>
              <a:rPr lang="en-US" sz="1000">
                <a:solidFill>
                  <a:schemeClr val="accent1"/>
                </a:solidFill>
                <a:sym typeface="Wingdings 3" panose="05040102010807070707" pitchFamily="18" charset="2"/>
              </a:rPr>
              <a:t> </a:t>
            </a:r>
            <a:r>
              <a:rPr lang="en-US" sz="1000">
                <a:cs typeface="Arial" pitchFamily="34" charset="0"/>
              </a:rPr>
              <a:t>Routing</a:t>
            </a:r>
            <a:endParaRPr lang="en-US" sz="1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01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0213" y="703263"/>
            <a:ext cx="6243637" cy="3513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92727">
              <a:defRPr/>
            </a:pPr>
            <a:r>
              <a:rPr lang="en-US" b="1" dirty="0"/>
              <a:t>SCRIPT:</a:t>
            </a:r>
            <a:endParaRPr lang="en-US" b="0" baseline="0" dirty="0"/>
          </a:p>
          <a:p>
            <a:pPr defTabSz="692727">
              <a:defRPr/>
            </a:pPr>
            <a:r>
              <a:rPr lang="en-US" b="0" baseline="0" dirty="0"/>
              <a:t>Another important use-case is to understand how </a:t>
            </a:r>
            <a:r>
              <a:rPr lang="en-US" b="0" baseline="0" dirty="0" err="1"/>
              <a:t>FortiClient</a:t>
            </a:r>
            <a:r>
              <a:rPr lang="en-US" b="0" baseline="0" dirty="0"/>
              <a:t> prevents known and unknown threats.</a:t>
            </a:r>
          </a:p>
          <a:p>
            <a:pPr defTabSz="692727">
              <a:defRPr/>
            </a:pPr>
            <a:r>
              <a:rPr lang="en-US" b="0" baseline="0" dirty="0"/>
              <a:t>The cyber kill chain as defined by Lockheed Martin includes several steps on how an attacker can successfully breach an organization. </a:t>
            </a:r>
          </a:p>
          <a:p>
            <a:pPr defTabSz="692727">
              <a:defRPr/>
            </a:pPr>
            <a:r>
              <a:rPr lang="en-US" b="0" baseline="0" dirty="0"/>
              <a:t>In the early stages of the attack, exploits can be quite devastating since it is embedded and uses legitimate application to initiate an attack e.g.  delivering malware to control the host.</a:t>
            </a:r>
          </a:p>
          <a:p>
            <a:pPr defTabSz="692727">
              <a:defRPr/>
            </a:pPr>
            <a:r>
              <a:rPr lang="en-US" b="0" baseline="0" dirty="0" err="1"/>
              <a:t>FortiClient</a:t>
            </a:r>
            <a:r>
              <a:rPr lang="en-US" b="0" baseline="0" dirty="0"/>
              <a:t> protects against both the delivery mechanism and the execution of malicious software.</a:t>
            </a:r>
          </a:p>
          <a:p>
            <a:pPr defTabSz="692727">
              <a:defRPr/>
            </a:pPr>
            <a:endParaRPr lang="en-US" b="0" baseline="0" dirty="0"/>
          </a:p>
          <a:p>
            <a:pPr defTabSz="692727">
              <a:defRPr/>
            </a:pPr>
            <a:r>
              <a:rPr lang="en-US" b="0" baseline="0" dirty="0" err="1"/>
              <a:t>FortiClient</a:t>
            </a:r>
            <a:r>
              <a:rPr lang="en-US" b="0" baseline="0" dirty="0"/>
              <a:t> proactively prevent known exploits by scanning all application and OS for vulnerabilities and patches them.</a:t>
            </a:r>
          </a:p>
          <a:p>
            <a:pPr defTabSz="692727">
              <a:defRPr/>
            </a:pPr>
            <a:r>
              <a:rPr lang="en-US" b="0" baseline="0" dirty="0"/>
              <a:t>When a user attempts to execute a file that is a known malware, </a:t>
            </a:r>
            <a:r>
              <a:rPr lang="en-US" b="0" baseline="0" dirty="0" err="1"/>
              <a:t>FortiClient’s</a:t>
            </a:r>
            <a:r>
              <a:rPr lang="en-US" b="0" baseline="0" dirty="0"/>
              <a:t> dynamic antivirus engine blocks the file. AV engine is constantly updated by </a:t>
            </a:r>
            <a:r>
              <a:rPr lang="en-US" b="0" baseline="0" dirty="0" err="1"/>
              <a:t>FortiGuard</a:t>
            </a:r>
            <a:r>
              <a:rPr lang="en-US" b="0" baseline="0" dirty="0"/>
              <a:t> Cloud Intelligence to block the latest threats.</a:t>
            </a:r>
          </a:p>
          <a:p>
            <a:pPr defTabSz="692727">
              <a:defRPr/>
            </a:pPr>
            <a:r>
              <a:rPr lang="en-US" b="0" baseline="0" dirty="0"/>
              <a:t>When a user attempts to execute a file that is from a known </a:t>
            </a:r>
            <a:r>
              <a:rPr lang="en-US" baseline="0" dirty="0"/>
              <a:t>malware family that uses a known C2 infrastructure but is polymorphic in nature, </a:t>
            </a:r>
            <a:r>
              <a:rPr lang="en-US" baseline="0" dirty="0" err="1"/>
              <a:t>FortiClient</a:t>
            </a:r>
            <a:r>
              <a:rPr lang="en-US" baseline="0" dirty="0"/>
              <a:t> Application Firewall will block such files via botnet protection. Similarly, if malware tries to check a known malicious domain for further instructions, the Web-filter will block this communication channel.</a:t>
            </a:r>
            <a:endParaRPr lang="en-US" b="0" baseline="0" dirty="0"/>
          </a:p>
          <a:p>
            <a:pPr defTabSz="685644">
              <a:defRPr/>
            </a:pPr>
            <a:r>
              <a:rPr lang="en-US" b="0" baseline="0" dirty="0"/>
              <a:t>When a user attempts to execute a file </a:t>
            </a:r>
            <a:r>
              <a:rPr lang="en-US" baseline="0" dirty="0"/>
              <a:t>that bypass previous controls are automatically sent to </a:t>
            </a:r>
            <a:r>
              <a:rPr lang="en-US" baseline="0" dirty="0" err="1"/>
              <a:t>FortiSandbox</a:t>
            </a:r>
            <a:r>
              <a:rPr lang="en-US" baseline="0" dirty="0"/>
              <a:t> for file hash inspection and dynamic analysis to validate. If the verdict is malicious signaling either a zero-day exploit or a never seen before malware, a dynamic signature is created and is automatically pushed to </a:t>
            </a:r>
            <a:r>
              <a:rPr lang="en-US" baseline="0" dirty="0" err="1"/>
              <a:t>FortiClient</a:t>
            </a:r>
            <a:r>
              <a:rPr lang="en-US" baseline="0" dirty="0"/>
              <a:t> that then quarantines the file. In parallel, dynamic signatures are sent to remaining endpoint thus immunizing the organization against this new threat. This threat intel is also shared with </a:t>
            </a:r>
            <a:r>
              <a:rPr lang="en-US" baseline="0" dirty="0" err="1"/>
              <a:t>FortiGuard</a:t>
            </a:r>
            <a:r>
              <a:rPr lang="en-US" baseline="0" dirty="0"/>
              <a:t> Cloud Intelligence to protect the global community.  </a:t>
            </a:r>
            <a:endParaRPr lang="en-US" b="1" dirty="0"/>
          </a:p>
          <a:p>
            <a:pPr defTabSz="692727">
              <a:defRPr/>
            </a:pPr>
            <a:endParaRPr lang="en-US" b="1" dirty="0"/>
          </a:p>
          <a:p>
            <a:pPr defTabSz="692727">
              <a:defRPr/>
            </a:pPr>
            <a:endParaRPr lang="en-US" b="1" dirty="0"/>
          </a:p>
          <a:p>
            <a:pPr defTabSz="692727"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2726" y="8899526"/>
            <a:ext cx="3078163" cy="468313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B32B9A40-6220-4BC3-9B28-DCE01F117DD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166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 smtClean="0"/>
              <a:t>在新的6.2版本中，我们增强了与FortiSandbox的集成</a:t>
            </a:r>
            <a:r>
              <a:rPr lang="zh-CN" altLang="en-US" dirty="0" smtClean="0"/>
              <a:t>。</a:t>
            </a:r>
            <a:r>
              <a:rPr lang="en-US" dirty="0" smtClean="0"/>
              <a:t>(</a:t>
            </a:r>
            <a:r>
              <a:rPr lang="zh-CN" altLang="zh-CN" dirty="0" smtClean="0"/>
              <a:t>这是om-prem /客户托管的沙箱</a:t>
            </a:r>
            <a:r>
              <a:rPr lang="en-US" dirty="0" smtClean="0"/>
              <a:t>)</a:t>
            </a:r>
            <a:endParaRPr lang="en-US" dirty="0"/>
          </a:p>
          <a:p>
            <a:r>
              <a:rPr lang="zh-CN" altLang="zh-CN" dirty="0" smtClean="0"/>
              <a:t>您可以在该</a:t>
            </a:r>
            <a:r>
              <a:rPr lang="zh-CN" altLang="en-US" dirty="0" smtClean="0"/>
              <a:t>截图</a:t>
            </a:r>
            <a:r>
              <a:rPr lang="zh-CN" altLang="zh-CN" dirty="0" smtClean="0"/>
              <a:t>的</a:t>
            </a:r>
            <a:r>
              <a:rPr lang="zh-CN" altLang="en-US" dirty="0" smtClean="0"/>
              <a:t>终端</a:t>
            </a:r>
            <a:r>
              <a:rPr lang="zh-CN" altLang="zh-CN" dirty="0" smtClean="0"/>
              <a:t>详细信息下看到一个选项卡“ Sandbox event，您可以对其进行深入分析”。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您可以看到上面的指示。</a:t>
            </a:r>
            <a:endParaRPr lang="en-US" dirty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以及详细的文件信息，有多少实例以及受到影响的主机，并确定是哪些主机，总共多少个病毒连接。</a:t>
            </a:r>
            <a:endParaRPr lang="en-US" dirty="0"/>
          </a:p>
          <a:p>
            <a:endParaRPr lang="en-US" dirty="0"/>
          </a:p>
          <a:p>
            <a:r>
              <a:rPr lang="zh-CN" altLang="en-US" dirty="0" smtClean="0"/>
              <a:t>执行流程：</a:t>
            </a:r>
            <a:endParaRPr lang="en-US" dirty="0"/>
          </a:p>
          <a:p>
            <a:r>
              <a:rPr lang="zh-CN" altLang="zh-CN" dirty="0" smtClean="0"/>
              <a:t>引导您了解此文件的行为，并提供有关过程信息，内存操作和网络操作的更多详细信息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1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要部署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FortiClient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，安全管理员可以通过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自动配置终端，自定义的安全配置模板，可选分段，基于角色的访问控制。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现在可以将终端当作为“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领域”设备，并且可以使用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进行实时监视。</a:t>
            </a:r>
            <a:endParaRPr lang="en-US" b="0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安全管理员可以从EMS执行不同的远程操作，例如激活防病毒，执行漏洞扫描，管理隔离的文件或隔离受感染的</a:t>
            </a:r>
            <a:r>
              <a:rPr lang="zh-CN" altLang="en-US" dirty="0" smtClean="0"/>
              <a:t>终端</a:t>
            </a:r>
            <a:r>
              <a:rPr lang="zh-CN" altLang="zh-CN" dirty="0" smtClean="0"/>
              <a:t>。</a:t>
            </a:r>
            <a:endParaRPr lang="en-US" b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576" y="8830163"/>
            <a:ext cx="3038258" cy="464663"/>
          </a:xfrm>
          <a:prstGeom prst="rect">
            <a:avLst/>
          </a:prstGeom>
        </p:spPr>
        <p:txBody>
          <a:bodyPr lIns="90516" tIns="45258" rIns="90516" bIns="45258"/>
          <a:lstStyle/>
          <a:p>
            <a:fld id="{B32B9A40-6220-4BC3-9B28-DCE01F117D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6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875EBA-3061-BF4B-AB5C-0002E2B12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860FAE-5EC7-BB41-9704-620CD480C49B}"/>
              </a:ext>
            </a:extLst>
          </p:cNvPr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539A6E-EF4C-254C-AA4A-ADB92B7EB3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A5A275-3B02-DC45-B41C-47BC20E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68122"/>
          <a:stretch/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B1DDAD-4F9D-4343-A462-B291953F59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3223B5-7830-9D4D-A7C3-374D930848F2}"/>
              </a:ext>
            </a:extLst>
          </p:cNvPr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C5446B-27C0-9C44-9B78-417F41D53721}"/>
              </a:ext>
            </a:extLst>
          </p:cNvPr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1B1620-5567-E14C-B127-EF8044E1AF2E}"/>
              </a:ext>
            </a:extLst>
          </p:cNvPr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D3B919-20C5-7E48-97C4-80DB0B467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97BA0F9-DF77-2A41-BAF9-E3C0FE81A6D1}"/>
              </a:ext>
            </a:extLst>
          </p:cNvPr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A9281-6F4E-C844-8FD5-964013F3B52B}"/>
              </a:ext>
            </a:extLst>
          </p:cNvPr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D7B0F1-299F-E84E-9DD1-479EDBC1E511}"/>
              </a:ext>
            </a:extLst>
          </p:cNvPr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6BF31F-1F88-1541-8C6E-F2CF3C2D0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554F4-EC14-354E-B0F5-799F2EF6EC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9F20DE-7C96-0241-96E6-D21ED8A6798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543142" y="1632148"/>
            <a:ext cx="2396289" cy="29223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399831-91D8-E44E-B9A4-BD1C72B21893}"/>
              </a:ext>
            </a:extLst>
          </p:cNvPr>
          <p:cNvCxnSpPr/>
          <p:nvPr userDrawn="1"/>
        </p:nvCxnSpPr>
        <p:spPr>
          <a:xfrm>
            <a:off x="5128890" y="1409414"/>
            <a:ext cx="0" cy="747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5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69B6F9-E215-3344-BA2B-BE27EDE1E6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802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2813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287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9461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.</a:t>
            </a:r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9733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.</a:t>
            </a:r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93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2751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1591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/>
              <a:t>Brief caption or descriptive statement</a:t>
            </a:r>
          </a:p>
          <a:p>
            <a:pPr lvl="0"/>
            <a:r>
              <a:rPr lang="en-US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/>
              <a:t>Brief caption or descriptive statement</a:t>
            </a:r>
          </a:p>
          <a:p>
            <a:pPr lvl="0"/>
            <a:r>
              <a:rPr lang="en-US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12192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1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5439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60862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78824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6464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194DB6-C16F-E54E-89D7-D04154BF2A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9DE9E5-7034-624D-B781-2EF7E3C76FBC}"/>
              </a:ext>
            </a:extLst>
          </p:cNvPr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0B778-5A64-DF49-91F8-669FD0C1CE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FC06A0-4DA5-004D-ADF1-1D7F57A99FD8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4FAB52-7E30-D941-86B2-BA9744945A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B220C3-942D-E947-B96C-A4D3CED9547C}"/>
              </a:ext>
            </a:extLst>
          </p:cNvPr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85C048-772A-0D4F-B877-19BFE1B3E1EC}"/>
              </a:ext>
            </a:extLst>
          </p:cNvPr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784478-F424-2142-805B-4CF14228C9E4}"/>
              </a:ext>
            </a:extLst>
          </p:cNvPr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9D3056-DE98-D448-8979-1CBA791C30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5363" y="355605"/>
            <a:ext cx="2396289" cy="29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900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07399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09441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5983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27598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612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/>
              <a:t>Brief caption or descriptive</a:t>
            </a:r>
          </a:p>
          <a:p>
            <a:pPr lvl="0"/>
            <a:r>
              <a:rPr lang="en-US" sz="2000"/>
              <a:t>Statement relating to picture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5187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662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0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/>
              <a:t>Brief caption or descriptive statement relating </a:t>
            </a:r>
            <a:br>
              <a:rPr lang="en-US" sz="1800"/>
            </a:br>
            <a:r>
              <a:rPr lang="en-US" sz="1800"/>
              <a:t>to picture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2200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/>
              <a:t>Brief caption or descriptive statement relating </a:t>
            </a:r>
            <a:br>
              <a:rPr lang="en-US" sz="1800"/>
            </a:br>
            <a:r>
              <a:rPr lang="en-US" sz="1800"/>
              <a:t>to picture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2948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404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/>
              <a:t>Brief caption or descriptive statement relating to picture</a:t>
            </a:r>
            <a:endParaRPr lang="en-US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66862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7238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6862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/>
              <a:t>Brief caption or descriptive statement relating to picture</a:t>
            </a:r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7238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/>
              <a:t>Brief caption or descriptive statement relating to picture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16903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Brief caption or descriptive statement relating to picture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6268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1346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Brief caption or descriptive statement relating to picture</a:t>
            </a:r>
            <a:endParaRPr lang="en-US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9636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7779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Brief caption or descriptive statement relating to picture</a:t>
            </a:r>
            <a:endParaRPr lang="en-US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930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2170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Brief caption or descriptive statement relating to picture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1359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058618-904A-5947-B84B-84EBE4EE0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81479" y="3128211"/>
            <a:ext cx="3625406" cy="414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5051B-A607-154D-BD49-6F35882806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75948" y="3128211"/>
            <a:ext cx="3397084" cy="4142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DF62D2-1427-A146-87D9-5C6AC6F760BF}"/>
              </a:ext>
            </a:extLst>
          </p:cNvPr>
          <p:cNvCxnSpPr>
            <a:cxnSpLocks/>
          </p:cNvCxnSpPr>
          <p:nvPr userDrawn="1"/>
        </p:nvCxnSpPr>
        <p:spPr>
          <a:xfrm>
            <a:off x="6091416" y="2805395"/>
            <a:ext cx="0" cy="10599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6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058618-904A-5947-B84B-84EBE4EE0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200D6-D23B-B741-BC58-4374DA39A7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3297" y="3128211"/>
            <a:ext cx="3625406" cy="4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0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62BDF-09FE-7041-A88C-CA70903E3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9816"/>
            <a:ext cx="10837164" cy="1325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90658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94D60-72FB-41A9-BFF6-815EFFB77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008" y="3193623"/>
            <a:ext cx="4113984" cy="470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CEC1E-33C1-4534-9A4D-F76CD281FD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-8626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5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875EBA-3061-BF4B-AB5C-0002E2B12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860FAE-5EC7-BB41-9704-620CD480C49B}"/>
              </a:ext>
            </a:extLst>
          </p:cNvPr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539A6E-EF4C-254C-AA4A-ADB92B7EB3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A5A275-3B02-DC45-B41C-47BC20E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68122"/>
          <a:stretch/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4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CORPORATE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B1DDAD-4F9D-4343-A462-B291953F59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3223B5-7830-9D4D-A7C3-374D930848F2}"/>
              </a:ext>
            </a:extLst>
          </p:cNvPr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C5446B-27C0-9C44-9B78-417F41D53721}"/>
              </a:ext>
            </a:extLst>
          </p:cNvPr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1B1620-5567-E14C-B127-EF8044E1AF2E}"/>
              </a:ext>
            </a:extLst>
          </p:cNvPr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D3B919-20C5-7E48-97C4-80DB0B467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97BA0F9-DF77-2A41-BAF9-E3C0FE81A6D1}"/>
              </a:ext>
            </a:extLst>
          </p:cNvPr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A9281-6F4E-C844-8FD5-964013F3B52B}"/>
              </a:ext>
            </a:extLst>
          </p:cNvPr>
          <p:cNvSpPr/>
          <p:nvPr userDrawn="1"/>
        </p:nvSpPr>
        <p:spPr>
          <a:xfrm>
            <a:off x="7385270" y="0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D7B0F1-299F-E84E-9DD1-479EDBC1E511}"/>
              </a:ext>
            </a:extLst>
          </p:cNvPr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6BF31F-1F88-1541-8C6E-F2CF3C2D0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554F4-EC14-354E-B0F5-799F2EF6EC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4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E79752-B1F1-7346-A6DB-8BF8980F8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3D178B-7CD3-384F-B8E0-9BAFA865C639}"/>
              </a:ext>
            </a:extLst>
          </p:cNvPr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A104C-489B-5645-A6BD-2AECCE9335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CDAD4-8CD1-C94B-A9CC-8046006859AC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786DED-EF6A-7142-AF1D-FFA8171EAB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5F58C8-3EB0-EB45-B464-FCA88D948883}"/>
              </a:ext>
            </a:extLst>
          </p:cNvPr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58B45-CD47-534B-838F-BE5D87737B80}"/>
              </a:ext>
            </a:extLst>
          </p:cNvPr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A8348-31F9-7E4E-9FCE-3EC03B020C2A}"/>
              </a:ext>
            </a:extLst>
          </p:cNvPr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1A6F38-5EBE-8C4D-986C-D2F3218B1B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5363" y="355605"/>
            <a:ext cx="2396289" cy="29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4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194DB6-C16F-E54E-89D7-D04154BF2A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9DE9E5-7034-624D-B781-2EF7E3C76FBC}"/>
              </a:ext>
            </a:extLst>
          </p:cNvPr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0B778-5A64-DF49-91F8-669FD0C1CE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FC06A0-4DA5-004D-ADF1-1D7F57A99FD8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4FAB52-7E30-D941-86B2-BA9744945A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B220C3-942D-E947-B96C-A4D3CED9547C}"/>
              </a:ext>
            </a:extLst>
          </p:cNvPr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85C048-772A-0D4F-B877-19BFE1B3E1EC}"/>
              </a:ext>
            </a:extLst>
          </p:cNvPr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784478-F424-2142-805B-4CF14228C9E4}"/>
              </a:ext>
            </a:extLst>
          </p:cNvPr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175683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E79752-B1F1-7346-A6DB-8BF8980F8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3D178B-7CD3-384F-B8E0-9BAFA865C639}"/>
              </a:ext>
            </a:extLst>
          </p:cNvPr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A104C-489B-5645-A6BD-2AECCE9335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CDAD4-8CD1-C94B-A9CC-8046006859AC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786DED-EF6A-7142-AF1D-FFA8171EAB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5F58C8-3EB0-EB45-B464-FCA88D948883}"/>
              </a:ext>
            </a:extLst>
          </p:cNvPr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58B45-CD47-534B-838F-BE5D87737B80}"/>
              </a:ext>
            </a:extLst>
          </p:cNvPr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A8348-31F9-7E4E-9FCE-3EC03B020C2A}"/>
              </a:ext>
            </a:extLst>
          </p:cNvPr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7765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E2E2F9-8754-024F-8BBA-BD67736F5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46885E-3E3D-2243-B408-C9F9E1170D8D}"/>
              </a:ext>
            </a:extLst>
          </p:cNvPr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B2188-C905-524B-9420-86971C085F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3424BA-A3CC-CB4A-9699-EB92FA1B5186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98258-D5EB-964A-86E0-A9B74798DE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4915DB-A7BA-DE4C-B1AF-30C990D6649D}"/>
              </a:ext>
            </a:extLst>
          </p:cNvPr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339B7-AC8A-454E-BFF4-9E0FFC83F2BD}"/>
              </a:ext>
            </a:extLst>
          </p:cNvPr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9A7DD-F846-BF42-B3F9-E99EF638F292}"/>
              </a:ext>
            </a:extLst>
          </p:cNvPr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299806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8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  <p15:guide id="3" pos="114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B58AD4-B5F7-C348-B8E3-10DC77F1F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986" y="914400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67C004-B424-AE42-A574-D6412A04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8" y="1700784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093C5B-1855-FE4C-86A4-0F32F69CE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8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9674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744" y="1602429"/>
            <a:ext cx="10841372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2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3162B4C-8AAC-054A-8207-7F3B050AE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4078" y="90227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DD4CF1-882B-EA45-BAB0-DC78082DF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2" y="178123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2701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986" y="1292482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.</a:t>
            </a:r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D802AB-3C2E-3944-BC7A-D225AD299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565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4A426B-0D0E-49BD-B9AF-389607EB3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731" y="1745431"/>
            <a:ext cx="10831293" cy="43830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1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spcBef>
                <a:spcPts val="1200"/>
              </a:spcBef>
              <a:spcAft>
                <a:spcPts val="1000"/>
              </a:spcAft>
              <a:buNone/>
              <a:defRPr sz="2100"/>
            </a:lvl2pPr>
            <a:lvl3pPr marL="914400" indent="0">
              <a:spcBef>
                <a:spcPts val="1200"/>
              </a:spcBef>
              <a:spcAft>
                <a:spcPts val="1000"/>
              </a:spcAft>
              <a:buNone/>
              <a:defRPr sz="2100"/>
            </a:lvl3pPr>
            <a:lvl4pPr marL="1371600" indent="0">
              <a:spcBef>
                <a:spcPts val="1200"/>
              </a:spcBef>
              <a:spcAft>
                <a:spcPts val="1000"/>
              </a:spcAft>
              <a:buNone/>
              <a:defRPr sz="2100"/>
            </a:lvl4pPr>
            <a:lvl5pPr marL="1828800" indent="0">
              <a:spcBef>
                <a:spcPts val="1200"/>
              </a:spcBef>
              <a:spcAft>
                <a:spcPts val="1000"/>
              </a:spcAft>
              <a:buNone/>
              <a:defRPr sz="21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.</a:t>
            </a:r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6A5158-AF52-2D44-853D-646A37458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923" y="908461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6E4B0-858A-464B-BACD-6EA6E69C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860" y="17813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715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5774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20390" y="1368277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01CD6-4A94-4C4B-A0FC-9BD594810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774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-15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6184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E2E2F9-8754-024F-8BBA-BD67736F5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46885E-3E3D-2243-B408-C9F9E1170D8D}"/>
              </a:ext>
            </a:extLst>
          </p:cNvPr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B2188-C905-524B-9420-86971C085F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3424BA-A3CC-CB4A-9699-EB92FA1B5186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98258-D5EB-964A-86E0-A9B74798DE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4915DB-A7BA-DE4C-B1AF-30C990D6649D}"/>
              </a:ext>
            </a:extLst>
          </p:cNvPr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339B7-AC8A-454E-BFF4-9E0FFC83F2BD}"/>
              </a:ext>
            </a:extLst>
          </p:cNvPr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9A7DD-F846-BF42-B3F9-E99EF638F292}"/>
              </a:ext>
            </a:extLst>
          </p:cNvPr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27686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496" y="1095994"/>
            <a:ext cx="5288062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2102" y="1095994"/>
            <a:ext cx="5278918" cy="35946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600"/>
              </a:lnSpc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C0A4E-F0F5-BE4B-A4E2-B30FB22DBF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496" y="4787232"/>
            <a:ext cx="5284787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/>
              <a:t>Brief caption or descriptive statement</a:t>
            </a:r>
          </a:p>
          <a:p>
            <a:pPr lvl="0"/>
            <a:r>
              <a:rPr lang="en-US"/>
              <a:t>Relating to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1D633-E4A8-504F-A385-0A6D0310CE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2103" y="4787232"/>
            <a:ext cx="5286755" cy="855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/>
              <a:t>Brief caption or descriptive statement</a:t>
            </a:r>
          </a:p>
          <a:p>
            <a:pPr lvl="0"/>
            <a:r>
              <a:rPr lang="en-US"/>
              <a:t>Relating to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07AB88-3644-1844-A794-FF7AAC04F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220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329" y="1298455"/>
            <a:ext cx="5373198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55330" y="2185423"/>
            <a:ext cx="5391484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E70E2-69C2-0143-9D3A-18C5F025E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17502" y="1298455"/>
            <a:ext cx="527761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B09C-3870-2A4D-A9D8-F70837E4501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17502" y="2185423"/>
            <a:ext cx="5277612" cy="3684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900"/>
              </a:spcBef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First level bulleted text is Arial 22 pt.</a:t>
            </a:r>
          </a:p>
          <a:p>
            <a:pPr lvl="1"/>
            <a:r>
              <a:rPr lang="en-US"/>
              <a:t>Second level text  (press tab key) is 18 pt.</a:t>
            </a:r>
          </a:p>
          <a:p>
            <a:r>
              <a:rPr lang="en-US"/>
              <a:t>Arial is the only font used in the template</a:t>
            </a:r>
          </a:p>
          <a:p>
            <a:r>
              <a:rPr lang="en-US"/>
              <a:t>All bulleted text is sentence case (capitalize first letter 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F31105-680A-9249-8E56-4756C2B56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50" y="177240"/>
            <a:ext cx="10837164" cy="70270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1521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41C5-CA5A-D043-831B-6BAF84ED2D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53483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922C6-1D6C-AB44-BECA-39EC9E894D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90445" y="1427652"/>
            <a:ext cx="3473450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B631D9-C77C-824C-BCBE-8B7BFAF111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27407" y="1427652"/>
            <a:ext cx="3470276" cy="435133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9099-3202-9F41-8EA2-06AD56925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83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109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heading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35BB-2964-344F-B83D-44BDDABC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332" y="1512205"/>
            <a:ext cx="3569033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4B78-4F24-244A-AF91-2CE9B5EFFC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55332" y="2399173"/>
            <a:ext cx="3569033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EE19DC-8D4E-D341-8AA8-3FB30FDC4F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86623" y="151220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2BD903-D929-C24D-98CA-F0E2548FB58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86623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048257-3ABC-6D48-888B-07E54907D0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520279" y="1535955"/>
            <a:ext cx="3573117" cy="8229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D2C53F7-B3F3-6E4E-8CD8-FE8394323B4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520279" y="2399173"/>
            <a:ext cx="3573117" cy="399472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>
              <a:lnSpc>
                <a:spcPts val="2000"/>
              </a:lnSpc>
              <a:defRPr sz="14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First level bulleted text is </a:t>
            </a:r>
            <a:br>
              <a:rPr lang="en-US"/>
            </a:br>
            <a:r>
              <a:rPr lang="en-US"/>
              <a:t>Arial 18 pt.</a:t>
            </a:r>
          </a:p>
          <a:p>
            <a:pPr lvl="1"/>
            <a:r>
              <a:rPr lang="en-US"/>
              <a:t>Second level text (press tab key) is 14 pt.</a:t>
            </a:r>
          </a:p>
          <a:p>
            <a:r>
              <a:rPr lang="en-US"/>
              <a:t>Arial is the only font used </a:t>
            </a:r>
            <a:br>
              <a:rPr lang="en-US"/>
            </a:br>
            <a:r>
              <a:rPr lang="en-US"/>
              <a:t>in the template</a:t>
            </a:r>
          </a:p>
          <a:p>
            <a:r>
              <a:rPr lang="en-US"/>
              <a:t>All bulleted text is sentence case (capitalize first letter </a:t>
            </a:r>
            <a:br>
              <a:rPr lang="en-US"/>
            </a:br>
            <a:r>
              <a:rPr lang="en-US"/>
              <a:t>of first word)</a:t>
            </a:r>
          </a:p>
          <a:p>
            <a:r>
              <a:rPr lang="en-US"/>
              <a:t>Use </a:t>
            </a:r>
            <a:r>
              <a:rPr lang="en-US" b="1">
                <a:solidFill>
                  <a:schemeClr val="accent6"/>
                </a:solidFill>
              </a:rPr>
              <a:t>bold</a:t>
            </a:r>
            <a:r>
              <a:rPr lang="en-US">
                <a:solidFill>
                  <a:schemeClr val="accent6"/>
                </a:solidFill>
              </a:rPr>
              <a:t>, red </a:t>
            </a:r>
            <a:r>
              <a:rPr lang="en-US"/>
              <a:t>or both to highlight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E9CA0C-3C26-4A44-8287-9C4E9B93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986" y="886496"/>
            <a:ext cx="10841038" cy="41333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  <a:ea typeface="Inter" panose="020B05020300000000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accent6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5FDCE-C8AA-944B-9C9F-5382FE6B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986" y="160042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79340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571" y="1333501"/>
            <a:ext cx="7100887" cy="4550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0FC58-C2A0-D94B-B6DA-C2E33F4259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18550" y="1333502"/>
            <a:ext cx="3568284" cy="4550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2000"/>
              <a:t>Brief caption or descriptive</a:t>
            </a:r>
          </a:p>
          <a:p>
            <a:pPr lvl="0"/>
            <a:r>
              <a:rPr lang="en-US" sz="2000"/>
              <a:t>Statement relating to picture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627CF-1723-9E45-A613-85EF01ABB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571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93012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1885" y="1333500"/>
            <a:ext cx="5284052" cy="3601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1FA6D0-835B-D64B-A6E9-EB320408D7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07601" y="1333500"/>
            <a:ext cx="5291267" cy="3616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23" y="5056551"/>
            <a:ext cx="528405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/>
              <a:t>Brief caption or descriptive statement relating </a:t>
            </a:r>
            <a:br>
              <a:rPr lang="en-US" sz="1800"/>
            </a:br>
            <a:r>
              <a:rPr lang="en-US" sz="1800"/>
              <a:t>to picture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3662F84-B0B5-9A45-B477-D6B88CC092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7601" y="5056551"/>
            <a:ext cx="5291267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/>
              <a:t>Brief caption or descriptive statement relating </a:t>
            </a:r>
            <a:br>
              <a:rPr lang="en-US" sz="1800"/>
            </a:br>
            <a:r>
              <a:rPr lang="en-US" sz="1800"/>
              <a:t>to picture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2DFD54-B03A-4348-B94D-609E2D0ED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885" y="159404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97609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9166" y="1700783"/>
            <a:ext cx="3468945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DA9026-475B-C846-B13C-BE18FA354E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670" y="5056552"/>
            <a:ext cx="3473450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/>
              <a:t>Brief caption or descriptive statement relating to picture</a:t>
            </a:r>
            <a:endParaRPr lang="en-US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29608CA-13F2-424A-983D-EF48D52663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91625" y="1700783"/>
            <a:ext cx="3471861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B79A963-562D-E543-9F8B-E434F10ED7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27000" y="1700783"/>
            <a:ext cx="3471862" cy="3234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62793B-8197-B643-B782-F262E1B1EA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91625" y="5056552"/>
            <a:ext cx="3465863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/>
              <a:t>Brief caption or descriptive statement relating to picture</a:t>
            </a:r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BDA6846-9778-CB4D-9D85-1FD107D64C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27000" y="5056552"/>
            <a:ext cx="3471862" cy="82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lvl="0"/>
            <a:r>
              <a:rPr lang="en-US" sz="1800"/>
              <a:t>Brief caption or descriptive statement relating to picture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54B301-8192-D743-AD47-28BE4110A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166" y="176071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9315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CEF4AC-497F-6740-AF4C-F4E7F5B8A7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367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86807-DA1D-D048-90AB-E2822BD41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675" y="4449079"/>
            <a:ext cx="2531227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Brief caption or descriptive statement relating to picture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D5BD184-0386-3544-B7D9-244C594525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89044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B1B318-FBD7-8E43-86FD-EEC72A8A9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89043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Brief caption or descriptive statement relating to picture</a:t>
            </a:r>
            <a:endParaRPr lang="en-US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1820232-91B0-CF47-8C24-E93695570F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23421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1CF3CBF-8AC0-7A4A-BEBA-56048F45F7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23422" y="4449079"/>
            <a:ext cx="2541070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Brief caption or descriptive statement relating to picture</a:t>
            </a:r>
            <a:endParaRPr lang="en-US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197E689-0629-A141-8425-3F37EF512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66805" y="1700784"/>
            <a:ext cx="2531227" cy="2627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1D7ACE9-7568-EB49-A728-201210F65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66805" y="4449079"/>
            <a:ext cx="2532062" cy="857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Brief caption or descriptive statement relating to picture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7145D-8AC2-094A-B66C-B657393F31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675" y="176070"/>
            <a:ext cx="10837164" cy="72645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2071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0ADC6-66EA-DF46-B1C8-03CA8A8516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9008" y="3193623"/>
            <a:ext cx="4113984" cy="470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058618-904A-5947-B84B-84EBE4EE04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F0FF-5E4D-4571-BFF4-B3102F4B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A602-7C3A-4B47-91F0-99B440F2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39875" cy="365125"/>
          </a:xfrm>
        </p:spPr>
        <p:txBody>
          <a:bodyPr/>
          <a:lstStyle/>
          <a:p>
            <a:fld id="{8A2D0064-AAF6-4091-BA60-DBB884E73FD7}" type="datetimeFigureOut">
              <a:rPr lang="en-US" smtClean="0"/>
              <a:t>7/8/2022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875EBA-3061-BF4B-AB5C-0002E2B12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860FAE-5EC7-BB41-9704-620CD480C49B}"/>
              </a:ext>
            </a:extLst>
          </p:cNvPr>
          <p:cNvSpPr/>
          <p:nvPr userDrawn="1"/>
        </p:nvSpPr>
        <p:spPr>
          <a:xfrm>
            <a:off x="-30605" y="2880433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539A6E-EF4C-254C-AA4A-ADB92B7EB3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605" y="2647190"/>
            <a:ext cx="1010715" cy="233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A5A275-3B02-DC45-B41C-47BC20E5A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68122"/>
          <a:stretch/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DF215-05E9-C34F-BE5C-C015F18DBE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5645" y="2157070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2342-CB09-EB43-9AE5-CFFC37C99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5645" y="388441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AD153-009B-2E45-A49D-691F05FBF7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4141" y="1646216"/>
            <a:ext cx="2557346" cy="2926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B1DDAD-4F9D-4343-A462-B291953F59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3223B5-7830-9D4D-A7C3-374D930848F2}"/>
              </a:ext>
            </a:extLst>
          </p:cNvPr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C5446B-27C0-9C44-9B78-417F41D53721}"/>
              </a:ext>
            </a:extLst>
          </p:cNvPr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1B1620-5567-E14C-B127-EF8044E1AF2E}"/>
              </a:ext>
            </a:extLst>
          </p:cNvPr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D3B919-20C5-7E48-97C4-80DB0B467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97BA0F9-DF77-2A41-BAF9-E3C0FE81A6D1}"/>
              </a:ext>
            </a:extLst>
          </p:cNvPr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CA9281-6F4E-C844-8FD5-964013F3B52B}"/>
              </a:ext>
            </a:extLst>
          </p:cNvPr>
          <p:cNvSpPr/>
          <p:nvPr userDrawn="1"/>
        </p:nvSpPr>
        <p:spPr>
          <a:xfrm>
            <a:off x="7385270" y="0"/>
            <a:ext cx="518957" cy="123795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D7B0F1-299F-E84E-9DD1-479EDBC1E511}"/>
              </a:ext>
            </a:extLst>
          </p:cNvPr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chemeClr val="accent4"/>
              </a:gs>
              <a:gs pos="97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6BF31F-1F88-1541-8C6E-F2CF3C2D0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554F4-EC14-354E-B0F5-799F2EF6EC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194DB6-C16F-E54E-89D7-D04154BF2A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9DE9E5-7034-624D-B781-2EF7E3C76FBC}"/>
              </a:ext>
            </a:extLst>
          </p:cNvPr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0B778-5A64-DF49-91F8-669FD0C1CE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FC06A0-4DA5-004D-ADF1-1D7F57A99FD8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ECD839-14B9-774D-AD18-47C88EAAFF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Section Header 1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DF1A2-258D-D248-AA99-09A8331871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2CF38-DE3E-8D40-9D28-5D3F213881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4FAB52-7E30-D941-86B2-BA9744945A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B220C3-942D-E947-B96C-A4D3CED9547C}"/>
              </a:ext>
            </a:extLst>
          </p:cNvPr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85C048-772A-0D4F-B877-19BFE1B3E1EC}"/>
              </a:ext>
            </a:extLst>
          </p:cNvPr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784478-F424-2142-805B-4CF14228C9E4}"/>
              </a:ext>
            </a:extLst>
          </p:cNvPr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13211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E79752-B1F1-7346-A6DB-8BF8980F8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3D178B-7CD3-384F-B8E0-9BAFA865C639}"/>
              </a:ext>
            </a:extLst>
          </p:cNvPr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A104C-489B-5645-A6BD-2AECCE9335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CDAD4-8CD1-C94B-A9CC-8046006859AC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4D06F3-8B7C-7A42-8C03-EC8C642428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1" y="1847124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Section Header 2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F4C80-9FF9-E143-B52B-51880FEE6A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1" y="3522047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7EBD-E632-5949-99DA-EFB68C157F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786DED-EF6A-7142-AF1D-FFA8171EAB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5F58C8-3EB0-EB45-B464-FCA88D948883}"/>
              </a:ext>
            </a:extLst>
          </p:cNvPr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58B45-CD47-534B-838F-BE5D87737B80}"/>
              </a:ext>
            </a:extLst>
          </p:cNvPr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A8348-31F9-7E4E-9FCE-3EC03B020C2A}"/>
              </a:ext>
            </a:extLst>
          </p:cNvPr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68795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E2E2F9-8754-024F-8BBA-BD67736F5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46885E-3E3D-2243-B408-C9F9E1170D8D}"/>
              </a:ext>
            </a:extLst>
          </p:cNvPr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B2188-C905-524B-9420-86971C085F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3424BA-A3CC-CB4A-9699-EB92FA1B5186}"/>
              </a:ext>
            </a:extLst>
          </p:cNvPr>
          <p:cNvSpPr/>
          <p:nvPr userDrawn="1"/>
        </p:nvSpPr>
        <p:spPr>
          <a:xfrm>
            <a:off x="-1" y="1993900"/>
            <a:ext cx="8591489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6449A0-F2BF-FD42-8550-0C46C85859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3985" y="1835255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400" b="1" kern="1000" spc="0" baseline="0">
                <a:solidFill>
                  <a:srgbClr val="000000"/>
                </a:solidFill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Section Header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A78A3D-81C9-8B4E-B2DF-2ACDDB7602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985" y="3510178"/>
            <a:ext cx="7596188" cy="8301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 kern="1000" spc="0" baseline="0">
                <a:solidFill>
                  <a:srgbClr val="000000"/>
                </a:solidFill>
                <a:latin typeface="+mn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Lorem Ipsum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1AE43-D0B7-474B-93DC-5F8932F4C2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98258-D5EB-964A-86E0-A9B74798DE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4915DB-A7BA-DE4C-B1AF-30C990D6649D}"/>
              </a:ext>
            </a:extLst>
          </p:cNvPr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339B7-AC8A-454E-BFF4-9E0FFC83F2BD}"/>
              </a:ext>
            </a:extLst>
          </p:cNvPr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9A7DD-F846-BF42-B3F9-E99EF638F292}"/>
              </a:ext>
            </a:extLst>
          </p:cNvPr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20204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61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>
          <p15:clr>
            <a:srgbClr val="FBAE40"/>
          </p15:clr>
        </p15:guide>
        <p15:guide id="2" pos="456">
          <p15:clr>
            <a:srgbClr val="FBAE40"/>
          </p15:clr>
        </p15:guide>
        <p15:guide id="3" pos="11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image" Target="../media/image2.emf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3C7A-2ACA-3145-8E42-86979311783B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8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732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ACBF0"/>
          </p15:clr>
        </p15:guide>
        <p15:guide id="2" orient="horz" pos="2160">
          <p15:clr>
            <a:srgbClr val="5ACBF0"/>
          </p15:clr>
        </p15:guide>
        <p15:guide id="3" pos="216">
          <p15:clr>
            <a:srgbClr val="5ACBF0"/>
          </p15:clr>
        </p15:guide>
        <p15:guide id="4" pos="7464">
          <p15:clr>
            <a:srgbClr val="5ACBF0"/>
          </p15:clr>
        </p15:guide>
        <p15:guide id="5" orient="horz" pos="840">
          <p15:clr>
            <a:srgbClr val="5ACBF0"/>
          </p15:clr>
        </p15:guide>
        <p15:guide id="6" orient="horz" pos="1864">
          <p15:clr>
            <a:srgbClr val="5ACBF0"/>
          </p15:clr>
        </p15:guide>
        <p15:guide id="7" orient="horz" pos="2886">
          <p15:clr>
            <a:srgbClr val="5ACBF0"/>
          </p15:clr>
        </p15:guide>
        <p15:guide id="8" orient="horz" pos="3893">
          <p15:clr>
            <a:srgbClr val="5ACBF0"/>
          </p15:clr>
        </p15:guide>
        <p15:guide id="9" pos="1498">
          <p15:clr>
            <a:srgbClr val="5ACBF0"/>
          </p15:clr>
        </p15:guide>
        <p15:guide id="10" pos="1600">
          <p15:clr>
            <a:srgbClr val="5ACBF0"/>
          </p15:clr>
        </p15:guide>
        <p15:guide id="11" pos="2644">
          <p15:clr>
            <a:srgbClr val="5ACBF0"/>
          </p15:clr>
        </p15:guide>
        <p15:guide id="12" pos="2747">
          <p15:clr>
            <a:srgbClr val="5ACBF0"/>
          </p15:clr>
        </p15:guide>
        <p15:guide id="13" pos="3792">
          <p15:clr>
            <a:srgbClr val="5ACBF0"/>
          </p15:clr>
        </p15:guide>
        <p15:guide id="14" pos="3888">
          <p15:clr>
            <a:srgbClr val="5ACBF0"/>
          </p15:clr>
        </p15:guide>
        <p15:guide id="15" pos="4934">
          <p15:clr>
            <a:srgbClr val="5ACBF0"/>
          </p15:clr>
        </p15:guide>
        <p15:guide id="16" pos="5034">
          <p15:clr>
            <a:srgbClr val="5ACBF0"/>
          </p15:clr>
        </p15:guide>
        <p15:guide id="17" pos="6081">
          <p15:clr>
            <a:srgbClr val="5ACBF0"/>
          </p15:clr>
        </p15:guide>
        <p15:guide id="18" pos="618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>
            <a:extLst>
              <a:ext uri="{FF2B5EF4-FFF2-40B4-BE49-F238E27FC236}">
                <a16:creationId xmlns:a16="http://schemas.microsoft.com/office/drawing/2014/main" id="{B5346728-1A43-46F3-94F0-8646875C0B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88862"/>
            <a:ext cx="372187" cy="276985"/>
          </a:xfrm>
          <a:prstGeom prst="rect">
            <a:avLst/>
          </a:prstGeom>
        </p:spPr>
        <p:txBody>
          <a:bodyPr/>
          <a:lstStyle/>
          <a:p>
            <a:pPr lvl="0" algn="r"/>
            <a:fld id="{5266C0E3-FCB2-4D10-9980-6DFC0D8FABCB}" type="slidenum">
              <a:rPr lang="en-US" sz="1100">
                <a:solidFill>
                  <a:srgbClr val="FF0000"/>
                </a:solidFill>
              </a:rPr>
              <a:pPr lvl="0" algn="r"/>
              <a:t>‹#›</a:t>
            </a:fld>
            <a:endParaRPr lang="en-US" sz="110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73C5-BADD-D444-8CA8-8E20906A9C2D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365363" y="6400800"/>
            <a:ext cx="278208" cy="19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FAB0E-0D04-4245-92D3-1C9E21FDA85E}"/>
              </a:ext>
            </a:extLst>
          </p:cNvPr>
          <p:cNvSpPr txBox="1"/>
          <p:nvPr userDrawn="1"/>
        </p:nvSpPr>
        <p:spPr>
          <a:xfrm>
            <a:off x="5059901" y="6418863"/>
            <a:ext cx="198804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189">
              <a:lnSpc>
                <a:spcPct val="90000"/>
              </a:lnSpc>
              <a:spcBef>
                <a:spcPts val="300"/>
              </a:spcBef>
            </a:pPr>
            <a:r>
              <a:rPr lang="en-US" sz="900">
                <a:solidFill>
                  <a:srgbClr val="000000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3C7A-2ACA-3145-8E42-86979311783B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flipH="1" flipV="1">
            <a:off x="11216640" y="0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3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ACBF0"/>
          </p15:clr>
        </p15:guide>
        <p15:guide id="2" orient="horz" pos="2160">
          <p15:clr>
            <a:srgbClr val="5ACBF0"/>
          </p15:clr>
        </p15:guide>
        <p15:guide id="3" pos="216">
          <p15:clr>
            <a:srgbClr val="5ACBF0"/>
          </p15:clr>
        </p15:guide>
        <p15:guide id="4" pos="7464">
          <p15:clr>
            <a:srgbClr val="5ACBF0"/>
          </p15:clr>
        </p15:guide>
        <p15:guide id="5" orient="horz" pos="840">
          <p15:clr>
            <a:srgbClr val="5ACBF0"/>
          </p15:clr>
        </p15:guide>
        <p15:guide id="6" orient="horz" pos="1864">
          <p15:clr>
            <a:srgbClr val="5ACBF0"/>
          </p15:clr>
        </p15:guide>
        <p15:guide id="7" orient="horz" pos="2886">
          <p15:clr>
            <a:srgbClr val="5ACBF0"/>
          </p15:clr>
        </p15:guide>
        <p15:guide id="8" orient="horz" pos="3893">
          <p15:clr>
            <a:srgbClr val="5ACBF0"/>
          </p15:clr>
        </p15:guide>
        <p15:guide id="9" pos="1498">
          <p15:clr>
            <a:srgbClr val="5ACBF0"/>
          </p15:clr>
        </p15:guide>
        <p15:guide id="10" pos="1600">
          <p15:clr>
            <a:srgbClr val="5ACBF0"/>
          </p15:clr>
        </p15:guide>
        <p15:guide id="11" pos="2644">
          <p15:clr>
            <a:srgbClr val="5ACBF0"/>
          </p15:clr>
        </p15:guide>
        <p15:guide id="12" pos="2747">
          <p15:clr>
            <a:srgbClr val="5ACBF0"/>
          </p15:clr>
        </p15:guide>
        <p15:guide id="13" pos="3792">
          <p15:clr>
            <a:srgbClr val="5ACBF0"/>
          </p15:clr>
        </p15:guide>
        <p15:guide id="14" pos="3888">
          <p15:clr>
            <a:srgbClr val="5ACBF0"/>
          </p15:clr>
        </p15:guide>
        <p15:guide id="15" pos="4934">
          <p15:clr>
            <a:srgbClr val="5ACBF0"/>
          </p15:clr>
        </p15:guide>
        <p15:guide id="16" pos="5034">
          <p15:clr>
            <a:srgbClr val="5ACBF0"/>
          </p15:clr>
        </p15:guide>
        <p15:guide id="17" pos="6081">
          <p15:clr>
            <a:srgbClr val="5ACBF0"/>
          </p15:clr>
        </p15:guide>
        <p15:guide id="18" pos="618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emf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5.emf"/><Relationship Id="rId5" Type="http://schemas.openxmlformats.org/officeDocument/2006/relationships/image" Target="../media/image10.png"/><Relationship Id="rId10" Type="http://schemas.openxmlformats.org/officeDocument/2006/relationships/image" Target="../media/image41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emf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emf"/><Relationship Id="rId3" Type="http://schemas.openxmlformats.org/officeDocument/2006/relationships/image" Target="../media/image27.png"/><Relationship Id="rId7" Type="http://schemas.openxmlformats.org/officeDocument/2006/relationships/image" Target="../media/image39.emf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emf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emf"/><Relationship Id="rId10" Type="http://schemas.openxmlformats.org/officeDocument/2006/relationships/image" Target="../media/image42.emf"/><Relationship Id="rId4" Type="http://schemas.openxmlformats.org/officeDocument/2006/relationships/image" Target="../media/image28.png"/><Relationship Id="rId9" Type="http://schemas.openxmlformats.org/officeDocument/2006/relationships/image" Target="../media/image41.emf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FC9FF1-ABD3-B746-A05E-034CAB0C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6274" y="2157413"/>
            <a:ext cx="9742621" cy="1535112"/>
          </a:xfrm>
        </p:spPr>
        <p:txBody>
          <a:bodyPr/>
          <a:lstStyle/>
          <a:p>
            <a:r>
              <a:rPr lang="en-US" dirty="0" err="1" smtClean="0"/>
              <a:t>Fort</a:t>
            </a:r>
            <a:r>
              <a:rPr lang="en-US" altLang="zh-CN" dirty="0" err="1" smtClean="0"/>
              <a:t>iClient</a:t>
            </a:r>
            <a:r>
              <a:rPr lang="zh-CN" altLang="en-US" dirty="0" smtClean="0"/>
              <a:t>终端安全解决方案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FCF447A-CBD2-394D-9F8B-DFCCC634E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3345" y="4964070"/>
            <a:ext cx="3320046" cy="830122"/>
          </a:xfrm>
        </p:spPr>
        <p:txBody>
          <a:bodyPr/>
          <a:lstStyle/>
          <a:p>
            <a:r>
              <a:rPr lang="zh-CN" altLang="en-US" b="1" dirty="0" smtClean="0"/>
              <a:t>陈雄</a:t>
            </a:r>
            <a:r>
              <a:rPr lang="en-US" altLang="zh-CN" b="1" dirty="0" smtClean="0"/>
              <a:t>                   </a:t>
            </a:r>
            <a:endParaRPr lang="en-US" altLang="zh-CN" b="1" dirty="0"/>
          </a:p>
          <a:p>
            <a:r>
              <a:rPr lang="en-US" altLang="zh-CN" b="1" dirty="0" smtClean="0"/>
              <a:t>2022</a:t>
            </a:r>
            <a:r>
              <a:rPr lang="zh-CN" altLang="en-US" b="1" dirty="0" smtClean="0"/>
              <a:t>年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月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6658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520" y="-320471"/>
            <a:ext cx="10837164" cy="1325563"/>
          </a:xfrm>
        </p:spPr>
        <p:txBody>
          <a:bodyPr/>
          <a:lstStyle/>
          <a:p>
            <a:r>
              <a:rPr lang="zh-CN" altLang="en-US" dirty="0"/>
              <a:t>增</a:t>
            </a:r>
            <a:r>
              <a:rPr lang="zh-CN" altLang="en-US" dirty="0" smtClean="0"/>
              <a:t>强的</a:t>
            </a:r>
            <a:r>
              <a:rPr lang="en-CA" dirty="0" err="1" smtClean="0"/>
              <a:t>FortiSandbox</a:t>
            </a:r>
            <a:r>
              <a:rPr lang="zh-CN" altLang="en-US" dirty="0"/>
              <a:t>集成</a:t>
            </a:r>
            <a:r>
              <a:rPr lang="en-CA" dirty="0" smtClean="0"/>
              <a:t> (</a:t>
            </a:r>
            <a:r>
              <a:rPr lang="zh-CN" altLang="en-US" dirty="0"/>
              <a:t>新</a:t>
            </a:r>
            <a:r>
              <a:rPr lang="en-CA" dirty="0" smtClean="0"/>
              <a:t>)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7E8F4-A4AD-5E40-A006-4DEA8FD9F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"/>
          <a:stretch/>
        </p:blipFill>
        <p:spPr>
          <a:xfrm>
            <a:off x="1773767" y="1007211"/>
            <a:ext cx="8644467" cy="5104471"/>
          </a:xfrm>
          <a:prstGeom prst="rect">
            <a:avLst/>
          </a:prstGeom>
          <a:effectLst>
            <a:glow rad="63500">
              <a:schemeClr val="tx1">
                <a:lumMod val="90000"/>
                <a:lumOff val="10000"/>
                <a:alpha val="40000"/>
              </a:schemeClr>
            </a:glo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3F0F60E-76AD-704A-9F0C-705A96902331}"/>
              </a:ext>
            </a:extLst>
          </p:cNvPr>
          <p:cNvSpPr/>
          <p:nvPr/>
        </p:nvSpPr>
        <p:spPr bwMode="invGray">
          <a:xfrm>
            <a:off x="9870774" y="4323296"/>
            <a:ext cx="222191" cy="222191"/>
          </a:xfrm>
          <a:prstGeom prst="ellipse">
            <a:avLst/>
          </a:prstGeom>
          <a:solidFill>
            <a:srgbClr val="DC291E"/>
          </a:solidFill>
          <a:ln w="952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D8FE-846B-554D-A79E-DA1A5E70E4C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98"/>
          <a:stretch/>
        </p:blipFill>
        <p:spPr>
          <a:xfrm>
            <a:off x="1773767" y="1007211"/>
            <a:ext cx="8641080" cy="5102352"/>
          </a:xfrm>
          <a:prstGeom prst="rect">
            <a:avLst/>
          </a:prstGeom>
          <a:effectLst>
            <a:glow rad="63500">
              <a:schemeClr val="tx1">
                <a:lumMod val="90000"/>
                <a:lumOff val="10000"/>
                <a:alpha val="40000"/>
              </a:schemeClr>
            </a:glo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44E52C9-4B2F-0642-9457-3B4A952D6F9F}"/>
              </a:ext>
            </a:extLst>
          </p:cNvPr>
          <p:cNvSpPr/>
          <p:nvPr/>
        </p:nvSpPr>
        <p:spPr bwMode="invGray">
          <a:xfrm>
            <a:off x="10098638" y="2620563"/>
            <a:ext cx="222191" cy="222191"/>
          </a:xfrm>
          <a:prstGeom prst="ellipse">
            <a:avLst/>
          </a:prstGeom>
          <a:solidFill>
            <a:srgbClr val="DC291E"/>
          </a:solidFill>
          <a:ln w="952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BB881D-DA7F-AF40-A6AE-B5F9BE85B359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32" b="1"/>
          <a:stretch/>
        </p:blipFill>
        <p:spPr>
          <a:xfrm>
            <a:off x="1777153" y="1005092"/>
            <a:ext cx="8641080" cy="5102352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1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F7E1C-48CC-4498-9AD9-298EBAC81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 smtClean="0"/>
              <a:t>配置、部署和管理</a:t>
            </a:r>
            <a:r>
              <a:rPr lang="en-GB" sz="2000" dirty="0" err="1" smtClean="0"/>
              <a:t>FortiClient</a:t>
            </a:r>
            <a:endParaRPr lang="en-GB" sz="2000" dirty="0"/>
          </a:p>
          <a:p>
            <a:pPr lvl="1"/>
            <a:r>
              <a:rPr lang="zh-CN" altLang="en-US" sz="1600" dirty="0" smtClean="0"/>
              <a:t>与</a:t>
            </a:r>
            <a:r>
              <a:rPr lang="en-GB" sz="1600" dirty="0" smtClean="0"/>
              <a:t>LDAP</a:t>
            </a:r>
            <a:r>
              <a:rPr lang="zh-CN" altLang="en-US" sz="1600" dirty="0" smtClean="0"/>
              <a:t>和其他企业系统集成</a:t>
            </a:r>
            <a:endParaRPr lang="en-GB" sz="1600" dirty="0"/>
          </a:p>
          <a:p>
            <a:r>
              <a:rPr lang="zh-CN" altLang="en-US" sz="2000" dirty="0" smtClean="0"/>
              <a:t>实时终端监控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zh-CN" altLang="en-US" sz="2000" dirty="0" smtClean="0"/>
              <a:t>威胁摘要、警报和通知</a:t>
            </a:r>
            <a:endParaRPr lang="en-US" sz="2000" dirty="0"/>
          </a:p>
          <a:p>
            <a:r>
              <a:rPr lang="zh-CN" altLang="en-US" sz="2000" dirty="0"/>
              <a:t>远</a:t>
            </a:r>
            <a:r>
              <a:rPr lang="zh-CN" altLang="en-US" sz="2000" dirty="0" smtClean="0"/>
              <a:t>端动</a:t>
            </a:r>
            <a:r>
              <a:rPr lang="zh-CN" altLang="en-US" sz="2000" dirty="0" smtClean="0"/>
              <a:t>作</a:t>
            </a:r>
            <a:endParaRPr lang="en-US" sz="1600" dirty="0"/>
          </a:p>
          <a:p>
            <a:pPr lvl="1"/>
            <a:r>
              <a:rPr lang="zh-CN" altLang="en-US" sz="1600" dirty="0"/>
              <a:t>漏</a:t>
            </a:r>
            <a:r>
              <a:rPr lang="zh-CN" altLang="en-US" sz="1600" dirty="0" smtClean="0"/>
              <a:t>洞扫描</a:t>
            </a:r>
            <a:endParaRPr lang="en-US" sz="1600" dirty="0"/>
          </a:p>
          <a:p>
            <a:pPr lvl="1"/>
            <a:r>
              <a:rPr lang="zh-CN" altLang="en-US" sz="1600" dirty="0"/>
              <a:t>终</a:t>
            </a:r>
            <a:r>
              <a:rPr lang="zh-CN" altLang="en-US" sz="1600" dirty="0" smtClean="0"/>
              <a:t>端隔离</a:t>
            </a:r>
            <a:endParaRPr lang="en-US" sz="1600" dirty="0"/>
          </a:p>
          <a:p>
            <a:r>
              <a:rPr lang="en-GB" sz="2000" dirty="0" smtClean="0"/>
              <a:t>ZTNA Tag</a:t>
            </a:r>
            <a:r>
              <a:rPr lang="zh-CN" altLang="en-US" sz="2000" smtClean="0"/>
              <a:t>服务器</a:t>
            </a:r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70" y="-253231"/>
            <a:ext cx="10837164" cy="1325563"/>
          </a:xfrm>
        </p:spPr>
        <p:txBody>
          <a:bodyPr/>
          <a:lstStyle/>
          <a:p>
            <a:r>
              <a:rPr lang="en-US" dirty="0" smtClean="0"/>
              <a:t>EMS(Endpoint Management Server)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5EC1D-9B50-4C82-915E-5B340C4CF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070" y="658997"/>
            <a:ext cx="10841038" cy="4133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端点管理系统</a:t>
            </a:r>
            <a:r>
              <a:rPr lang="en-US" dirty="0" smtClean="0">
                <a:solidFill>
                  <a:srgbClr val="0070C0"/>
                </a:solidFill>
              </a:rPr>
              <a:t>(EMS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27" name="Picture 26" descr="iStock-506145592 [Converted].eps">
            <a:extLst>
              <a:ext uri="{FF2B5EF4-FFF2-40B4-BE49-F238E27FC236}">
                <a16:creationId xmlns:a16="http://schemas.microsoft.com/office/drawing/2014/main" id="{85524822-4C54-CE4F-9A34-BCB3B2781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818" y="1242874"/>
            <a:ext cx="5233282" cy="48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0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731" y="29500"/>
            <a:ext cx="11413083" cy="726454"/>
          </a:xfrm>
        </p:spPr>
        <p:txBody>
          <a:bodyPr/>
          <a:lstStyle/>
          <a:p>
            <a:r>
              <a:rPr lang="en-US" dirty="0" err="1" smtClean="0"/>
              <a:t>FortiClient</a:t>
            </a:r>
            <a:r>
              <a:rPr lang="zh-CN" altLang="en-US" dirty="0" smtClean="0"/>
              <a:t>组件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339327D-9397-4552-8CA8-35B6967C81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7552" y="740728"/>
            <a:ext cx="11417163" cy="4133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不仅仅是高级终端保护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40B8A8-ED00-6D42-9C2D-E6FB066420C6}"/>
              </a:ext>
            </a:extLst>
          </p:cNvPr>
          <p:cNvGrpSpPr/>
          <p:nvPr/>
        </p:nvGrpSpPr>
        <p:grpSpPr>
          <a:xfrm>
            <a:off x="267768" y="4677960"/>
            <a:ext cx="5031345" cy="754350"/>
            <a:chOff x="1375849" y="4073538"/>
            <a:chExt cx="5323919" cy="7545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5524C7-205D-6848-A8F6-8146479261A5}"/>
                </a:ext>
              </a:extLst>
            </p:cNvPr>
            <p:cNvSpPr/>
            <p:nvPr/>
          </p:nvSpPr>
          <p:spPr>
            <a:xfrm>
              <a:off x="1906606" y="4073538"/>
              <a:ext cx="4793162" cy="7545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14240"/>
              <a:r>
                <a:rPr lang="en-US" altLang="zh-CN" sz="1400" b="1" dirty="0" smtClean="0">
                  <a:solidFill>
                    <a:srgbClr val="FFFFFF"/>
                  </a:solidFill>
                  <a:latin typeface="Arial"/>
                </a:rPr>
                <a:t>Fabric Agent</a:t>
              </a:r>
              <a:endParaRPr lang="en-US" sz="1400" b="1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AAAE55-CF45-AD45-B431-553672DC2EEC}"/>
                </a:ext>
              </a:extLst>
            </p:cNvPr>
            <p:cNvSpPr/>
            <p:nvPr/>
          </p:nvSpPr>
          <p:spPr bwMode="invGray">
            <a:xfrm>
              <a:off x="1375849" y="4259761"/>
              <a:ext cx="394477" cy="382099"/>
            </a:xfrm>
            <a:prstGeom prst="ellipse">
              <a:avLst/>
            </a:prstGeom>
            <a:ln>
              <a:headEnd/>
              <a:tailEnd/>
            </a:ln>
            <a:effectLst/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40"/>
              <a:endParaRPr lang="en-US" sz="1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B719F6-6B8C-3D4A-8F1D-AEDD05375950}"/>
                </a:ext>
              </a:extLst>
            </p:cNvPr>
            <p:cNvSpPr txBox="1"/>
            <p:nvPr/>
          </p:nvSpPr>
          <p:spPr>
            <a:xfrm>
              <a:off x="1431024" y="4296883"/>
              <a:ext cx="284126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40"/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CAD7BD3-AEF8-A24E-A3DC-C60BD4F25662}"/>
                </a:ext>
              </a:extLst>
            </p:cNvPr>
            <p:cNvCxnSpPr/>
            <p:nvPr/>
          </p:nvCxnSpPr>
          <p:spPr>
            <a:xfrm>
              <a:off x="1906606" y="4450811"/>
              <a:ext cx="4793162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DE9BA1-1758-1349-845C-ADB746E7482A}"/>
                </a:ext>
              </a:extLst>
            </p:cNvPr>
            <p:cNvSpPr txBox="1"/>
            <p:nvPr/>
          </p:nvSpPr>
          <p:spPr>
            <a:xfrm>
              <a:off x="3212704" y="4486994"/>
              <a:ext cx="2180972" cy="277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40"/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遥测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隔离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脆弱性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应用清单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endParaRPr lang="en-US" sz="12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7E592A-9B77-D249-9749-EA2D81543A0E}"/>
              </a:ext>
            </a:extLst>
          </p:cNvPr>
          <p:cNvGrpSpPr/>
          <p:nvPr/>
        </p:nvGrpSpPr>
        <p:grpSpPr>
          <a:xfrm>
            <a:off x="267766" y="3835763"/>
            <a:ext cx="5031347" cy="754350"/>
            <a:chOff x="1373019" y="3224673"/>
            <a:chExt cx="5326749" cy="7545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39B7DD-9CE9-F54E-BD5B-2D54F2BA7B7F}"/>
                </a:ext>
              </a:extLst>
            </p:cNvPr>
            <p:cNvSpPr/>
            <p:nvPr/>
          </p:nvSpPr>
          <p:spPr>
            <a:xfrm>
              <a:off x="1906606" y="3224673"/>
              <a:ext cx="4793162" cy="7545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14240"/>
              <a:r>
                <a:rPr lang="zh-CN" altLang="en-US" sz="1400" b="1" dirty="0">
                  <a:solidFill>
                    <a:srgbClr val="FFFFFF"/>
                  </a:solidFill>
                  <a:latin typeface="Arial"/>
                </a:rPr>
                <a:t>安</a:t>
              </a:r>
              <a:r>
                <a:rPr lang="zh-CN" altLang="en-US" sz="1400" b="1" dirty="0" smtClean="0">
                  <a:solidFill>
                    <a:srgbClr val="FFFFFF"/>
                  </a:solidFill>
                  <a:latin typeface="Arial"/>
                </a:rPr>
                <a:t>全远端接入</a:t>
              </a:r>
              <a:endParaRPr lang="en-US" sz="1400" b="1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4CB626-6D68-A745-B0A4-649C99CC48C3}"/>
                </a:ext>
              </a:extLst>
            </p:cNvPr>
            <p:cNvSpPr/>
            <p:nvPr/>
          </p:nvSpPr>
          <p:spPr bwMode="invGray">
            <a:xfrm>
              <a:off x="1373019" y="3410896"/>
              <a:ext cx="394477" cy="382099"/>
            </a:xfrm>
            <a:prstGeom prst="ellipse">
              <a:avLst/>
            </a:prstGeom>
            <a:ln>
              <a:headEnd/>
              <a:tailEnd/>
            </a:ln>
            <a:effectLst/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40"/>
              <a:endParaRPr lang="en-US" sz="1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17AD4-1460-3D4A-B1C0-5299F15BD6CD}"/>
                </a:ext>
              </a:extLst>
            </p:cNvPr>
            <p:cNvSpPr txBox="1"/>
            <p:nvPr/>
          </p:nvSpPr>
          <p:spPr>
            <a:xfrm>
              <a:off x="1428194" y="3448018"/>
              <a:ext cx="284126" cy="30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40"/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77DB47F-60F2-024E-93E6-641763B0DE00}"/>
                </a:ext>
              </a:extLst>
            </p:cNvPr>
            <p:cNvCxnSpPr/>
            <p:nvPr/>
          </p:nvCxnSpPr>
          <p:spPr>
            <a:xfrm>
              <a:off x="1901247" y="3601946"/>
              <a:ext cx="4793162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04FE28-20DF-BF4F-8598-155FF99F2D94}"/>
                </a:ext>
              </a:extLst>
            </p:cNvPr>
            <p:cNvSpPr txBox="1"/>
            <p:nvPr/>
          </p:nvSpPr>
          <p:spPr>
            <a:xfrm>
              <a:off x="3204335" y="3629898"/>
              <a:ext cx="2197713" cy="277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40"/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SSL 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和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IPSec VPN, </a:t>
              </a:r>
              <a:r>
                <a:rPr lang="zh-CN" altLang="en-US" sz="1200" dirty="0">
                  <a:solidFill>
                    <a:srgbClr val="FFFFFF"/>
                  </a:solidFill>
                  <a:latin typeface="Arial"/>
                </a:rPr>
                <a:t>单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点登录</a:t>
              </a:r>
              <a:endParaRPr lang="en-US" sz="12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0F808D-B744-2C4E-A197-CCC8E3663967}"/>
              </a:ext>
            </a:extLst>
          </p:cNvPr>
          <p:cNvGrpSpPr/>
          <p:nvPr/>
        </p:nvGrpSpPr>
        <p:grpSpPr>
          <a:xfrm>
            <a:off x="798385" y="2993568"/>
            <a:ext cx="4500728" cy="754349"/>
            <a:chOff x="1903777" y="2396507"/>
            <a:chExt cx="4803243" cy="7545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F07A83-B0DE-2A46-8780-89EC0F1F9DC8}"/>
                </a:ext>
              </a:extLst>
            </p:cNvPr>
            <p:cNvSpPr/>
            <p:nvPr/>
          </p:nvSpPr>
          <p:spPr>
            <a:xfrm>
              <a:off x="1913858" y="2396507"/>
              <a:ext cx="4793162" cy="7545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14240"/>
              <a:r>
                <a:rPr lang="zh-CN" altLang="en-US" sz="1400" b="1" dirty="0" smtClean="0">
                  <a:solidFill>
                    <a:srgbClr val="FFFFFF"/>
                  </a:solidFill>
                  <a:latin typeface="Arial"/>
                </a:rPr>
                <a:t>高级威胁保护</a:t>
              </a:r>
              <a:endParaRPr lang="en-US" sz="1400" b="1" dirty="0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2A5F9C-24FD-7541-95D8-8D43236BDFEB}"/>
                </a:ext>
              </a:extLst>
            </p:cNvPr>
            <p:cNvCxnSpPr/>
            <p:nvPr/>
          </p:nvCxnSpPr>
          <p:spPr>
            <a:xfrm>
              <a:off x="1903777" y="2773779"/>
              <a:ext cx="4793162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ED06D5-FA6F-3149-8543-8C23F662D51C}"/>
                </a:ext>
              </a:extLst>
            </p:cNvPr>
            <p:cNvSpPr txBox="1"/>
            <p:nvPr/>
          </p:nvSpPr>
          <p:spPr>
            <a:xfrm>
              <a:off x="3607977" y="2825488"/>
              <a:ext cx="1404918" cy="277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40"/>
              <a:r>
                <a:rPr lang="en-US" altLang="zh-CN" sz="1200" dirty="0" err="1" smtClean="0">
                  <a:solidFill>
                    <a:srgbClr val="FFFFFF"/>
                  </a:solidFill>
                  <a:latin typeface="Arial"/>
                </a:rPr>
                <a:t>FortiSandbox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集成</a:t>
              </a:r>
              <a:endParaRPr lang="en-US" sz="1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AD04558-BDC0-AA49-81D1-64581CC67F8B}"/>
              </a:ext>
            </a:extLst>
          </p:cNvPr>
          <p:cNvSpPr/>
          <p:nvPr/>
        </p:nvSpPr>
        <p:spPr>
          <a:xfrm>
            <a:off x="808462" y="2151372"/>
            <a:ext cx="4490651" cy="754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40"/>
            <a:r>
              <a:rPr lang="zh-CN" altLang="en-US" sz="1400" b="1" dirty="0" smtClean="0">
                <a:solidFill>
                  <a:srgbClr val="FFFFFF"/>
                </a:solidFill>
                <a:latin typeface="Arial"/>
              </a:rPr>
              <a:t>终端保护</a:t>
            </a:r>
            <a:r>
              <a:rPr lang="en-US" sz="1400" b="1" dirty="0" smtClean="0">
                <a:solidFill>
                  <a:srgbClr val="FFFFFF"/>
                </a:solidFill>
                <a:latin typeface="Arial"/>
              </a:rPr>
              <a:t>(EPP</a:t>
            </a:r>
            <a:r>
              <a:rPr lang="en-US" sz="1400" b="1" dirty="0">
                <a:solidFill>
                  <a:srgbClr val="FFFFFF"/>
                </a:solidFill>
                <a:latin typeface="Arial"/>
              </a:rPr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8ABF1E-21D9-724A-829C-4E4F3121E53E}"/>
              </a:ext>
            </a:extLst>
          </p:cNvPr>
          <p:cNvGrpSpPr/>
          <p:nvPr/>
        </p:nvGrpSpPr>
        <p:grpSpPr>
          <a:xfrm>
            <a:off x="267763" y="3111638"/>
            <a:ext cx="415332" cy="382000"/>
            <a:chOff x="4892900" y="1360265"/>
            <a:chExt cx="295858" cy="28657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F21815F-CC1C-B54F-94E7-DDA6E5AAD226}"/>
                </a:ext>
              </a:extLst>
            </p:cNvPr>
            <p:cNvSpPr/>
            <p:nvPr/>
          </p:nvSpPr>
          <p:spPr bwMode="invGray">
            <a:xfrm>
              <a:off x="4892900" y="1360265"/>
              <a:ext cx="295858" cy="286575"/>
            </a:xfrm>
            <a:prstGeom prst="ellipse">
              <a:avLst/>
            </a:prstGeom>
            <a:ln>
              <a:headEnd/>
              <a:tailEnd/>
            </a:ln>
            <a:effectLst/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40"/>
              <a:endParaRPr lang="en-US" sz="1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8CE91-3D53-6743-A9CF-6728EFC2D798}"/>
                </a:ext>
              </a:extLst>
            </p:cNvPr>
            <p:cNvSpPr txBox="1"/>
            <p:nvPr/>
          </p:nvSpPr>
          <p:spPr>
            <a:xfrm>
              <a:off x="4934282" y="1388106"/>
              <a:ext cx="213095" cy="230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40"/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0D6A8D-3D0A-6F4C-B2FF-E4CF44FFEFAE}"/>
              </a:ext>
            </a:extLst>
          </p:cNvPr>
          <p:cNvCxnSpPr/>
          <p:nvPr/>
        </p:nvCxnSpPr>
        <p:spPr>
          <a:xfrm>
            <a:off x="808463" y="2528547"/>
            <a:ext cx="504657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A0C1D8-C152-AF4F-9B33-9A09C68AF5BE}"/>
              </a:ext>
            </a:extLst>
          </p:cNvPr>
          <p:cNvSpPr txBox="1"/>
          <p:nvPr/>
        </p:nvSpPr>
        <p:spPr>
          <a:xfrm>
            <a:off x="1835083" y="2589135"/>
            <a:ext cx="288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40"/>
            <a:r>
              <a:rPr lang="zh-CN" altLang="en-US" sz="1200" dirty="0">
                <a:solidFill>
                  <a:srgbClr val="FFFFFF"/>
                </a:solidFill>
                <a:latin typeface="Arial"/>
              </a:rPr>
              <a:t>应</a:t>
            </a:r>
            <a:r>
              <a:rPr lang="zh-CN" altLang="en-US" sz="1200" dirty="0" smtClean="0">
                <a:solidFill>
                  <a:srgbClr val="FFFFFF"/>
                </a:solidFill>
                <a:latin typeface="Arial"/>
              </a:rPr>
              <a:t>用程序控制</a:t>
            </a:r>
            <a:r>
              <a:rPr lang="en-US" sz="1200" dirty="0" smtClean="0">
                <a:solidFill>
                  <a:srgbClr val="FFFFFF"/>
                </a:solidFill>
                <a:latin typeface="Arial"/>
              </a:rPr>
              <a:t>, W</a:t>
            </a:r>
            <a:r>
              <a:rPr lang="en-US" altLang="zh-CN" sz="1200" dirty="0" smtClean="0">
                <a:solidFill>
                  <a:srgbClr val="FFFFFF"/>
                </a:solidFill>
                <a:latin typeface="Arial"/>
              </a:rPr>
              <a:t>eb</a:t>
            </a:r>
            <a:r>
              <a:rPr lang="zh-CN" altLang="en-US" sz="1200" dirty="0" smtClean="0">
                <a:solidFill>
                  <a:srgbClr val="FFFFFF"/>
                </a:solidFill>
                <a:latin typeface="Arial"/>
              </a:rPr>
              <a:t>过滤、反恶意软件</a:t>
            </a: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493CB3-E38A-A540-8F79-97EEE49AF8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8450" y="875587"/>
            <a:ext cx="1360875" cy="167226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039622" y="5521049"/>
            <a:ext cx="4503787" cy="658798"/>
            <a:chOff x="1496909" y="5247372"/>
            <a:chExt cx="4276520" cy="658798"/>
          </a:xfrm>
        </p:grpSpPr>
        <p:pic>
          <p:nvPicPr>
            <p:cNvPr id="27" name="Picture 10" descr="android.png">
              <a:extLst>
                <a:ext uri="{FF2B5EF4-FFF2-40B4-BE49-F238E27FC236}">
                  <a16:creationId xmlns:a16="http://schemas.microsoft.com/office/drawing/2014/main" id="{66678229-364F-1042-9F28-5F3EE093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2994" y="5303410"/>
              <a:ext cx="454956" cy="54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1" descr="apple.png">
              <a:extLst>
                <a:ext uri="{FF2B5EF4-FFF2-40B4-BE49-F238E27FC236}">
                  <a16:creationId xmlns:a16="http://schemas.microsoft.com/office/drawing/2014/main" id="{53E071AB-1FA2-9A46-B3B3-EC7F511A8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1452" y="5302620"/>
              <a:ext cx="454956" cy="54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3" descr="linux.png">
              <a:extLst>
                <a:ext uri="{FF2B5EF4-FFF2-40B4-BE49-F238E27FC236}">
                  <a16:creationId xmlns:a16="http://schemas.microsoft.com/office/drawing/2014/main" id="{F9915A31-6FE7-2042-974F-4EC5CB0F1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056" y="5281289"/>
              <a:ext cx="491290" cy="590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4" descr="windows_7.png">
              <a:extLst>
                <a:ext uri="{FF2B5EF4-FFF2-40B4-BE49-F238E27FC236}">
                  <a16:creationId xmlns:a16="http://schemas.microsoft.com/office/drawing/2014/main" id="{7F0850BA-27AD-6344-B516-BBBCC233B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909" y="5247372"/>
              <a:ext cx="546895" cy="658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2" descr="ios.png">
              <a:extLst>
                <a:ext uri="{FF2B5EF4-FFF2-40B4-BE49-F238E27FC236}">
                  <a16:creationId xmlns:a16="http://schemas.microsoft.com/office/drawing/2014/main" id="{DC6DC00A-5CF9-1A42-BC03-5677715C4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35598" y="5320571"/>
              <a:ext cx="642942" cy="512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Graphic 92">
              <a:extLst>
                <a:ext uri="{FF2B5EF4-FFF2-40B4-BE49-F238E27FC236}">
                  <a16:creationId xmlns:a16="http://schemas.microsoft.com/office/drawing/2014/main" id="{25832492-817A-474F-8015-CB3799EB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rcRect l="34817" t="23934" r="34749" b="45482"/>
            <a:stretch/>
          </p:blipFill>
          <p:spPr>
            <a:xfrm>
              <a:off x="5326187" y="5340885"/>
              <a:ext cx="447242" cy="449437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2DC4E63-4103-0C4A-9441-87B874AD042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587" y="3634397"/>
            <a:ext cx="423239" cy="40188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34CF4F-6390-1942-B641-B4281687B7F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1360" y="3599772"/>
            <a:ext cx="535933" cy="471132"/>
          </a:xfrm>
          <a:prstGeom prst="rect">
            <a:avLst/>
          </a:prstGeom>
        </p:spPr>
      </p:pic>
      <p:pic>
        <p:nvPicPr>
          <p:cNvPr id="39" name="Picture 127">
            <a:extLst>
              <a:ext uri="{FF2B5EF4-FFF2-40B4-BE49-F238E27FC236}">
                <a16:creationId xmlns:a16="http://schemas.microsoft.com/office/drawing/2014/main" id="{15138D16-B981-154D-8363-BD31A0F56C1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8807" y="3599772"/>
            <a:ext cx="539518" cy="47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5C4B0D7A-9E87-264F-B73A-E0F424E80617}"/>
              </a:ext>
            </a:extLst>
          </p:cNvPr>
          <p:cNvSpPr/>
          <p:nvPr/>
        </p:nvSpPr>
        <p:spPr bwMode="invGray">
          <a:xfrm>
            <a:off x="6224752" y="3305428"/>
            <a:ext cx="415333" cy="3820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40"/>
            <a:r>
              <a:rPr lang="en-US" sz="1400" dirty="0">
                <a:solidFill>
                  <a:srgbClr val="FFFFFF"/>
                </a:solidFill>
                <a:latin typeface="Arial"/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D387A52-58BD-084F-B394-CE44E732D1FA}"/>
              </a:ext>
            </a:extLst>
          </p:cNvPr>
          <p:cNvSpPr/>
          <p:nvPr/>
        </p:nvSpPr>
        <p:spPr bwMode="invGray">
          <a:xfrm>
            <a:off x="7850848" y="3305428"/>
            <a:ext cx="415333" cy="400084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40"/>
            <a:r>
              <a:rPr lang="en-US" sz="1400" dirty="0">
                <a:solidFill>
                  <a:srgbClr val="FFFFFF"/>
                </a:solidFill>
                <a:latin typeface="Arial"/>
              </a:rPr>
              <a:t>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65EBB8-02D3-E840-B8D1-FF4E50308D16}"/>
              </a:ext>
            </a:extLst>
          </p:cNvPr>
          <p:cNvSpPr/>
          <p:nvPr/>
        </p:nvSpPr>
        <p:spPr bwMode="invGray">
          <a:xfrm>
            <a:off x="9454387" y="3305428"/>
            <a:ext cx="415333" cy="400084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40"/>
            <a:r>
              <a:rPr lang="en-US" sz="1400" dirty="0">
                <a:solidFill>
                  <a:srgbClr val="FFFFFF"/>
                </a:solidFill>
                <a:latin typeface="Arial"/>
              </a:rPr>
              <a:t>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8ABF1E-21D9-724A-829C-4E4F3121E53E}"/>
              </a:ext>
            </a:extLst>
          </p:cNvPr>
          <p:cNvGrpSpPr/>
          <p:nvPr/>
        </p:nvGrpSpPr>
        <p:grpSpPr>
          <a:xfrm>
            <a:off x="267769" y="2355098"/>
            <a:ext cx="415332" cy="382000"/>
            <a:chOff x="4892900" y="1360265"/>
            <a:chExt cx="295858" cy="28657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21815F-CC1C-B54F-94E7-DDA6E5AAD226}"/>
                </a:ext>
              </a:extLst>
            </p:cNvPr>
            <p:cNvSpPr/>
            <p:nvPr/>
          </p:nvSpPr>
          <p:spPr bwMode="invGray">
            <a:xfrm>
              <a:off x="4892900" y="1360265"/>
              <a:ext cx="295858" cy="286575"/>
            </a:xfrm>
            <a:prstGeom prst="ellipse">
              <a:avLst/>
            </a:prstGeom>
            <a:ln>
              <a:headEnd/>
              <a:tailEnd/>
            </a:ln>
            <a:effectLst/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40"/>
              <a:endParaRPr lang="en-US" sz="1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58CE91-3D53-6743-A9CF-6728EFC2D798}"/>
                </a:ext>
              </a:extLst>
            </p:cNvPr>
            <p:cNvSpPr txBox="1"/>
            <p:nvPr/>
          </p:nvSpPr>
          <p:spPr>
            <a:xfrm>
              <a:off x="4934282" y="1388106"/>
              <a:ext cx="213095" cy="230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40"/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9716" y="511589"/>
            <a:ext cx="6134999" cy="54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9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75" y="176071"/>
            <a:ext cx="10837164" cy="726454"/>
          </a:xfrm>
        </p:spPr>
        <p:txBody>
          <a:bodyPr/>
          <a:lstStyle/>
          <a:p>
            <a:r>
              <a:rPr lang="zh-CN" altLang="en-US" dirty="0"/>
              <a:t>安</a:t>
            </a:r>
            <a:r>
              <a:rPr lang="zh-CN" altLang="en-US" dirty="0" smtClean="0"/>
              <a:t>全远端接入</a:t>
            </a:r>
            <a:endParaRPr lang="en-US" dirty="0"/>
          </a:p>
        </p:txBody>
      </p:sp>
      <p:pic>
        <p:nvPicPr>
          <p:cNvPr id="29" name="Picture 73" descr="LAN_Netwo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377375" y="1081591"/>
            <a:ext cx="1681893" cy="156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317684" y="4301479"/>
            <a:ext cx="1005159" cy="338455"/>
          </a:xfrm>
          <a:prstGeom prst="rect">
            <a:avLst/>
          </a:prstGeom>
          <a:noFill/>
        </p:spPr>
        <p:txBody>
          <a:bodyPr wrap="none" lIns="91319" tIns="45671" rIns="91319" bIns="45671" rtlCol="0">
            <a:spAutoFit/>
          </a:bodyPr>
          <a:lstStyle/>
          <a:p>
            <a:r>
              <a:rPr lang="zh-CN" altLang="en-US" sz="1600" dirty="0"/>
              <a:t>财</a:t>
            </a:r>
            <a:r>
              <a:rPr lang="zh-CN" altLang="en-US" sz="1600" dirty="0" smtClean="0"/>
              <a:t>务内网</a:t>
            </a:r>
            <a:endParaRPr lang="en-US" sz="1600" dirty="0"/>
          </a:p>
        </p:txBody>
      </p:sp>
      <p:sp>
        <p:nvSpPr>
          <p:cNvPr id="40" name="Rounded Rectangle 39"/>
          <p:cNvSpPr/>
          <p:nvPr/>
        </p:nvSpPr>
        <p:spPr bwMode="invGray">
          <a:xfrm>
            <a:off x="8503784" y="3216766"/>
            <a:ext cx="617952" cy="882085"/>
          </a:xfrm>
          <a:prstGeom prst="roundRect">
            <a:avLst/>
          </a:prstGeom>
          <a:solidFill>
            <a:schemeClr val="bg1"/>
          </a:solidFill>
          <a:ln w="9525">
            <a:noFill/>
            <a:prstDash val="dash"/>
            <a:round/>
            <a:headEnd/>
            <a:tailEnd/>
          </a:ln>
          <a:extLst/>
        </p:spPr>
        <p:txBody>
          <a:bodyPr wrap="square" lIns="91319" tIns="45671" rIns="91319" bIns="45671" rtlCol="0" anchor="ctr"/>
          <a:lstStyle/>
          <a:p>
            <a:pPr algn="ctr" defTabSz="342444"/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55442" y="3196740"/>
            <a:ext cx="8603793" cy="2245447"/>
            <a:chOff x="1048171" y="2417488"/>
            <a:chExt cx="6454525" cy="1684524"/>
          </a:xfrm>
        </p:grpSpPr>
        <p:sp>
          <p:nvSpPr>
            <p:cNvPr id="42" name="TextBox 41"/>
            <p:cNvSpPr txBox="1"/>
            <p:nvPr/>
          </p:nvSpPr>
          <p:spPr>
            <a:xfrm>
              <a:off x="1048171" y="3848105"/>
              <a:ext cx="463077" cy="253907"/>
            </a:xfrm>
            <a:prstGeom prst="rect">
              <a:avLst/>
            </a:prstGeom>
            <a:noFill/>
          </p:spPr>
          <p:txBody>
            <a:bodyPr wrap="none" lIns="91340" tIns="45671" rIns="91340" bIns="45671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</a:rPr>
                <a:t>SSO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957791" y="2417488"/>
              <a:ext cx="1544905" cy="699929"/>
              <a:chOff x="7789954" y="3084441"/>
              <a:chExt cx="2059336" cy="933239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8631293" y="3398081"/>
                <a:ext cx="1217997" cy="317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66" dirty="0" smtClean="0"/>
                  <a:t>财务数据库</a:t>
                </a:r>
                <a:endParaRPr lang="en-US" sz="1466" dirty="0"/>
              </a:p>
            </p:txBody>
          </p:sp>
          <p:sp>
            <p:nvSpPr>
              <p:cNvPr id="43" name="Rounded Rectangle 42"/>
              <p:cNvSpPr/>
              <p:nvPr/>
            </p:nvSpPr>
            <p:spPr bwMode="invGray">
              <a:xfrm>
                <a:off x="7789954" y="3084441"/>
                <a:ext cx="862226" cy="933239"/>
              </a:xfrm>
              <a:prstGeom prst="rect">
                <a:avLst/>
              </a:prstGeom>
              <a:noFill/>
              <a:ln w="9525">
                <a:solidFill>
                  <a:srgbClr val="00B050"/>
                </a:solidFill>
                <a:prstDash val="dash"/>
                <a:round/>
                <a:headEnd/>
                <a:tailEnd/>
              </a:ln>
              <a:extLst/>
            </p:spPr>
            <p:txBody>
              <a:bodyPr wrap="square" rtlCol="0" anchor="ctr"/>
              <a:lstStyle/>
              <a:p>
                <a:pPr algn="ctr" defTabSz="342444"/>
                <a:endParaRPr lang="en-US" sz="2000" dirty="0"/>
              </a:p>
            </p:txBody>
          </p:sp>
        </p:grpSp>
      </p:grpSp>
      <p:pic>
        <p:nvPicPr>
          <p:cNvPr id="17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503815" y="3210322"/>
            <a:ext cx="511281" cy="81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688495" y="2882794"/>
            <a:ext cx="1040425" cy="338455"/>
          </a:xfrm>
          <a:prstGeom prst="rect">
            <a:avLst/>
          </a:prstGeom>
          <a:noFill/>
        </p:spPr>
        <p:txBody>
          <a:bodyPr wrap="none" lIns="91319" tIns="45671" rIns="91319" bIns="45671" rtlCol="0">
            <a:spAutoFit/>
          </a:bodyPr>
          <a:lstStyle/>
          <a:p>
            <a:pPr algn="ctr"/>
            <a:r>
              <a:rPr lang="en-US" sz="1600" dirty="0" err="1"/>
              <a:t>FortiGate</a:t>
            </a:r>
            <a:endParaRPr lang="en-US" sz="16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2594110" y="3089061"/>
            <a:ext cx="5069543" cy="470114"/>
            <a:chOff x="2150651" y="3000002"/>
            <a:chExt cx="5650042" cy="470236"/>
          </a:xfrm>
        </p:grpSpPr>
        <p:cxnSp>
          <p:nvCxnSpPr>
            <p:cNvPr id="25" name="Straight Arrow Connector 13"/>
            <p:cNvCxnSpPr>
              <a:cxnSpLocks noChangeShapeType="1"/>
            </p:cNvCxnSpPr>
            <p:nvPr/>
          </p:nvCxnSpPr>
          <p:spPr bwMode="auto">
            <a:xfrm flipV="1">
              <a:off x="2173871" y="3459389"/>
              <a:ext cx="5626822" cy="10849"/>
            </a:xfrm>
            <a:prstGeom prst="straightConnector1">
              <a:avLst/>
            </a:prstGeom>
            <a:noFill/>
            <a:ln w="19050">
              <a:solidFill>
                <a:schemeClr val="accent4"/>
              </a:solidFill>
              <a:round/>
              <a:headEnd/>
              <a:tailEnd type="triangle" w="lg" len="lg"/>
            </a:ln>
          </p:spPr>
        </p:cxnSp>
        <p:sp>
          <p:nvSpPr>
            <p:cNvPr id="33" name="TextBox 32"/>
            <p:cNvSpPr txBox="1"/>
            <p:nvPr/>
          </p:nvSpPr>
          <p:spPr>
            <a:xfrm>
              <a:off x="2150651" y="3000002"/>
              <a:ext cx="673890" cy="33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VPN</a:t>
              </a:r>
            </a:p>
          </p:txBody>
        </p:sp>
      </p:grpSp>
      <p:grpSp>
        <p:nvGrpSpPr>
          <p:cNvPr id="18" name="Group 7"/>
          <p:cNvGrpSpPr>
            <a:grpSpLocks/>
          </p:cNvGrpSpPr>
          <p:nvPr/>
        </p:nvGrpSpPr>
        <p:grpSpPr bwMode="auto">
          <a:xfrm>
            <a:off x="3093298" y="3077288"/>
            <a:ext cx="1464567" cy="973849"/>
            <a:chOff x="2732389" y="3986861"/>
            <a:chExt cx="707235" cy="455951"/>
          </a:xfrm>
        </p:grpSpPr>
        <p:pic>
          <p:nvPicPr>
            <p:cNvPr id="19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389" y="3986861"/>
              <a:ext cx="707235" cy="455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773618" y="4154676"/>
              <a:ext cx="618434" cy="15850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cs typeface="Helvetica 55 Roman"/>
                </a:rPr>
                <a:t>Internet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790150" y="3231068"/>
            <a:ext cx="831821" cy="6025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760679" y="4325291"/>
            <a:ext cx="931099" cy="1793950"/>
            <a:chOff x="2164402" y="2675070"/>
            <a:chExt cx="1045425" cy="2065421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402" y="2675070"/>
              <a:ext cx="1045425" cy="2065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1690" y="2897408"/>
              <a:ext cx="934788" cy="1661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5587945" y="2174954"/>
            <a:ext cx="1721946" cy="2020903"/>
            <a:chOff x="6324953" y="2005098"/>
            <a:chExt cx="1721957" cy="2021426"/>
          </a:xfrm>
        </p:grpSpPr>
        <p:sp>
          <p:nvSpPr>
            <p:cNvPr id="48" name="TextBox 47"/>
            <p:cNvSpPr txBox="1"/>
            <p:nvPr/>
          </p:nvSpPr>
          <p:spPr>
            <a:xfrm>
              <a:off x="6324953" y="3708533"/>
              <a:ext cx="1721957" cy="317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66" dirty="0" err="1">
                  <a:solidFill>
                    <a:srgbClr val="00B050"/>
                  </a:solidFill>
                </a:rPr>
                <a:t>FortiAuthenticator</a:t>
              </a:r>
              <a:endParaRPr lang="en-US" sz="1466" dirty="0">
                <a:solidFill>
                  <a:srgbClr val="00B050"/>
                </a:solidFill>
              </a:endParaRPr>
            </a:p>
          </p:txBody>
        </p:sp>
        <p:pic>
          <p:nvPicPr>
            <p:cNvPr id="10" name="Picture 3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7791" y="3180283"/>
              <a:ext cx="488973" cy="488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Box 49"/>
            <p:cNvSpPr txBox="1">
              <a:spLocks noChangeArrowheads="1"/>
            </p:cNvSpPr>
            <p:nvPr/>
          </p:nvSpPr>
          <p:spPr bwMode="auto">
            <a:xfrm>
              <a:off x="6610038" y="2005098"/>
              <a:ext cx="1143147" cy="461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404040"/>
                  </a:solidFill>
                  <a:ea typeface="HelveticaNeue Condensed"/>
                  <a:cs typeface="HelveticaNeue Condensed"/>
                </a:rPr>
                <a:t>LDAP/ Active </a:t>
              </a:r>
            </a:p>
            <a:p>
              <a:pPr algn="ctr"/>
              <a:r>
                <a:rPr lang="en-US" sz="1200" b="1" dirty="0">
                  <a:solidFill>
                    <a:srgbClr val="404040"/>
                  </a:solidFill>
                  <a:ea typeface="HelveticaNeue Condensed"/>
                  <a:cs typeface="HelveticaNeue Condensed"/>
                </a:rPr>
                <a:t>Directory</a:t>
              </a:r>
            </a:p>
          </p:txBody>
        </p:sp>
        <p:pic>
          <p:nvPicPr>
            <p:cNvPr id="51" name="Picture 50" descr="Cylinder_Database_Flat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2666" y="2486756"/>
              <a:ext cx="579224" cy="501471"/>
            </a:xfrm>
            <a:prstGeom prst="rect">
              <a:avLst/>
            </a:prstGeom>
          </p:spPr>
        </p:pic>
        <p:cxnSp>
          <p:nvCxnSpPr>
            <p:cNvPr id="4" name="Straight Connector 3"/>
            <p:cNvCxnSpPr>
              <a:stCxn id="51" idx="2"/>
              <a:endCxn id="10" idx="0"/>
            </p:cNvCxnSpPr>
            <p:nvPr/>
          </p:nvCxnSpPr>
          <p:spPr>
            <a:xfrm>
              <a:off x="7182278" y="2988227"/>
              <a:ext cx="0" cy="192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E76E748-18E8-2D48-82F5-BFA417BDC1E8}"/>
              </a:ext>
            </a:extLst>
          </p:cNvPr>
          <p:cNvGrpSpPr/>
          <p:nvPr/>
        </p:nvGrpSpPr>
        <p:grpSpPr>
          <a:xfrm>
            <a:off x="728853" y="1216603"/>
            <a:ext cx="7567190" cy="850316"/>
            <a:chOff x="457201" y="826604"/>
            <a:chExt cx="5676871" cy="637903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DBDE102-CC15-AA44-B15B-638F3D237C93}"/>
                </a:ext>
              </a:extLst>
            </p:cNvPr>
            <p:cNvSpPr/>
            <p:nvPr/>
          </p:nvSpPr>
          <p:spPr bwMode="invGray">
            <a:xfrm>
              <a:off x="457201" y="826604"/>
              <a:ext cx="5676871" cy="637903"/>
            </a:xfrm>
            <a:prstGeom prst="rect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99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2B905A-205B-6043-891A-02A057034B7A}"/>
                </a:ext>
              </a:extLst>
            </p:cNvPr>
            <p:cNvSpPr txBox="1"/>
            <p:nvPr/>
          </p:nvSpPr>
          <p:spPr>
            <a:xfrm>
              <a:off x="477644" y="995508"/>
              <a:ext cx="540544" cy="300095"/>
            </a:xfrm>
            <a:prstGeom prst="rect">
              <a:avLst/>
            </a:prstGeom>
            <a:noFill/>
          </p:spPr>
          <p:txBody>
            <a:bodyPr wrap="none" lIns="121835" tIns="60917" rIns="121835" bIns="60917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Arial"/>
                </a:rPr>
                <a:t>VPN</a:t>
              </a:r>
            </a:p>
          </p:txBody>
        </p:sp>
        <p:sp>
          <p:nvSpPr>
            <p:cNvPr id="57" name="Plus 56">
              <a:extLst>
                <a:ext uri="{FF2B5EF4-FFF2-40B4-BE49-F238E27FC236}">
                  <a16:creationId xmlns:a16="http://schemas.microsoft.com/office/drawing/2014/main" id="{EB9000B0-564A-514D-B064-06CC9C9F8CBA}"/>
                </a:ext>
              </a:extLst>
            </p:cNvPr>
            <p:cNvSpPr/>
            <p:nvPr/>
          </p:nvSpPr>
          <p:spPr bwMode="auto">
            <a:xfrm>
              <a:off x="1074512" y="916956"/>
              <a:ext cx="457200" cy="457200"/>
            </a:xfrm>
            <a:prstGeom prst="mathPlus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7552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</a:pPr>
              <a:endParaRPr lang="en-US" sz="1600" dirty="0" err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D94A58-B8F8-DF41-9F54-EBDB9709BB70}"/>
                </a:ext>
              </a:extLst>
            </p:cNvPr>
            <p:cNvSpPr txBox="1"/>
            <p:nvPr/>
          </p:nvSpPr>
          <p:spPr>
            <a:xfrm>
              <a:off x="2291490" y="891606"/>
              <a:ext cx="1056445" cy="507899"/>
            </a:xfrm>
            <a:prstGeom prst="rect">
              <a:avLst/>
            </a:prstGeom>
            <a:noFill/>
          </p:spPr>
          <p:txBody>
            <a:bodyPr wrap="none" lIns="121835" tIns="60917" rIns="121835" bIns="60917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Arial"/>
                </a:rPr>
                <a:t>双因</a:t>
              </a:r>
              <a:r>
                <a:rPr lang="zh-CN" altLang="en-US" b="1" dirty="0" smtClean="0">
                  <a:solidFill>
                    <a:schemeClr val="bg1"/>
                  </a:solidFill>
                  <a:cs typeface="Arial"/>
                </a:rPr>
                <a:t>子认证</a:t>
              </a:r>
              <a:endParaRPr lang="en-US" b="1" dirty="0">
                <a:solidFill>
                  <a:schemeClr val="bg1"/>
                </a:solidFill>
                <a:cs typeface="Arial"/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Arial"/>
                </a:rPr>
                <a:t>(2FA)</a:t>
              </a:r>
            </a:p>
          </p:txBody>
        </p:sp>
        <p:sp>
          <p:nvSpPr>
            <p:cNvPr id="59" name="Plus 58">
              <a:extLst>
                <a:ext uri="{FF2B5EF4-FFF2-40B4-BE49-F238E27FC236}">
                  <a16:creationId xmlns:a16="http://schemas.microsoft.com/office/drawing/2014/main" id="{F3FE8A55-48AC-1440-AC0E-113646C0FB37}"/>
                </a:ext>
              </a:extLst>
            </p:cNvPr>
            <p:cNvSpPr/>
            <p:nvPr/>
          </p:nvSpPr>
          <p:spPr bwMode="auto">
            <a:xfrm>
              <a:off x="4175628" y="916956"/>
              <a:ext cx="457200" cy="457200"/>
            </a:xfrm>
            <a:prstGeom prst="mathPlus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7552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</a:pPr>
              <a:endParaRPr lang="en-US" sz="1600" dirty="0" err="1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17B7B2-696A-464C-A97E-BC30E7FD2989}"/>
                </a:ext>
              </a:extLst>
            </p:cNvPr>
            <p:cNvSpPr txBox="1"/>
            <p:nvPr/>
          </p:nvSpPr>
          <p:spPr>
            <a:xfrm>
              <a:off x="4655059" y="891606"/>
              <a:ext cx="1416013" cy="507899"/>
            </a:xfrm>
            <a:prstGeom prst="rect">
              <a:avLst/>
            </a:prstGeom>
            <a:noFill/>
          </p:spPr>
          <p:txBody>
            <a:bodyPr wrap="square" lIns="121835" tIns="60917" rIns="121835" bIns="60917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Arial"/>
                </a:rPr>
                <a:t>单</a:t>
              </a:r>
              <a:r>
                <a:rPr lang="zh-CN" altLang="en-US" b="1" dirty="0" smtClean="0">
                  <a:solidFill>
                    <a:schemeClr val="bg1"/>
                  </a:solidFill>
                  <a:cs typeface="Arial"/>
                </a:rPr>
                <a:t>点登录</a:t>
              </a:r>
              <a:endParaRPr lang="en-US" b="1" dirty="0">
                <a:solidFill>
                  <a:schemeClr val="bg1"/>
                </a:solidFill>
                <a:cs typeface="Arial"/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  <a:cs typeface="Arial"/>
                </a:rPr>
                <a:t>(SSO)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CB9E8FC-43A4-7A42-A1B7-11FDF893F2B3}"/>
              </a:ext>
            </a:extLst>
          </p:cNvPr>
          <p:cNvSpPr/>
          <p:nvPr/>
        </p:nvSpPr>
        <p:spPr>
          <a:xfrm>
            <a:off x="4002709" y="4774072"/>
            <a:ext cx="8187704" cy="1107826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121752" tIns="60876" rIns="121752" bIns="60876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cs typeface="Arial" pitchFamily="34" charset="0"/>
              </a:rPr>
              <a:t>自</a:t>
            </a:r>
            <a:r>
              <a:rPr lang="zh-CN" altLang="en-US" sz="1600" dirty="0" smtClean="0">
                <a:solidFill>
                  <a:srgbClr val="FFFFFF"/>
                </a:solidFill>
                <a:cs typeface="Arial" pitchFamily="34" charset="0"/>
              </a:rPr>
              <a:t>动连接</a:t>
            </a:r>
            <a:r>
              <a:rPr lang="en-US" sz="1600" dirty="0" smtClean="0">
                <a:solidFill>
                  <a:srgbClr val="FFFFFF"/>
                </a:solidFill>
                <a:cs typeface="Arial" pitchFamily="34" charset="0"/>
              </a:rPr>
              <a:t>, </a:t>
            </a:r>
            <a:r>
              <a:rPr lang="zh-CN" altLang="en-US" sz="1600" dirty="0" smtClean="0">
                <a:solidFill>
                  <a:srgbClr val="FFFFFF"/>
                </a:solidFill>
                <a:cs typeface="Arial" pitchFamily="34" charset="0"/>
              </a:rPr>
              <a:t>总是使用</a:t>
            </a:r>
            <a:r>
              <a:rPr lang="en-US" sz="1600" dirty="0" smtClean="0">
                <a:solidFill>
                  <a:srgbClr val="FFFFFF"/>
                </a:solidFill>
                <a:cs typeface="Arial" pitchFamily="34" charset="0"/>
              </a:rPr>
              <a:t>VPN </a:t>
            </a:r>
            <a:endParaRPr lang="en-US" sz="1600" dirty="0">
              <a:solidFill>
                <a:srgbClr val="FFFFFF"/>
              </a:solidFill>
              <a:cs typeface="Arial" pitchFamily="34" charset="0"/>
            </a:endParaRP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cs typeface="Arial" pitchFamily="34" charset="0"/>
              </a:rPr>
              <a:t>支持</a:t>
            </a:r>
            <a:r>
              <a:rPr lang="en-US" sz="1600" dirty="0" smtClean="0">
                <a:solidFill>
                  <a:srgbClr val="FFFFFF"/>
                </a:solidFill>
                <a:cs typeface="Arial" pitchFamily="34" charset="0"/>
              </a:rPr>
              <a:t>SSL</a:t>
            </a:r>
            <a:r>
              <a:rPr lang="zh-CN" altLang="en-US" sz="1600" dirty="0" smtClean="0">
                <a:solidFill>
                  <a:srgbClr val="FFFFFF"/>
                </a:solidFill>
                <a:cs typeface="Arial" pitchFamily="34" charset="0"/>
              </a:rPr>
              <a:t>和</a:t>
            </a:r>
            <a:r>
              <a:rPr lang="en-US" sz="1600" dirty="0" smtClean="0">
                <a:solidFill>
                  <a:srgbClr val="FFFFFF"/>
                </a:solidFill>
                <a:cs typeface="Arial" pitchFamily="34" charset="0"/>
              </a:rPr>
              <a:t>IPsec </a:t>
            </a:r>
            <a:r>
              <a:rPr lang="en-US" sz="1600" dirty="0">
                <a:solidFill>
                  <a:srgbClr val="FFFFFF"/>
                </a:solidFill>
                <a:cs typeface="Arial" pitchFamily="34" charset="0"/>
              </a:rPr>
              <a:t>VPN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FFFF"/>
                </a:solidFill>
                <a:cs typeface="Arial" pitchFamily="34" charset="0"/>
              </a:rPr>
              <a:t>动态</a:t>
            </a:r>
            <a:r>
              <a:rPr lang="en-US" sz="1600" dirty="0" smtClean="0">
                <a:solidFill>
                  <a:srgbClr val="FFFFFF"/>
                </a:solidFill>
                <a:cs typeface="Arial" pitchFamily="34" charset="0"/>
              </a:rPr>
              <a:t>VPN</a:t>
            </a:r>
            <a:r>
              <a:rPr lang="zh-CN" altLang="en-US" sz="1600" dirty="0" smtClean="0">
                <a:solidFill>
                  <a:srgbClr val="FFFFFF"/>
                </a:solidFill>
                <a:cs typeface="Arial" pitchFamily="34" charset="0"/>
              </a:rPr>
              <a:t>网关选择</a:t>
            </a:r>
            <a:r>
              <a:rPr lang="en-US" sz="1600" dirty="0" smtClean="0">
                <a:solidFill>
                  <a:srgbClr val="FFFFFF"/>
                </a:solidFill>
                <a:cs typeface="Arial" pitchFamily="34" charset="0"/>
              </a:rPr>
              <a:t>,</a:t>
            </a:r>
            <a:r>
              <a:rPr lang="zh-CN" altLang="en-US" sz="1600" dirty="0" smtClean="0">
                <a:solidFill>
                  <a:srgbClr val="FFFFFF"/>
                </a:solidFill>
                <a:cs typeface="Arial" pitchFamily="34" charset="0"/>
              </a:rPr>
              <a:t>隧道分离</a:t>
            </a:r>
            <a:endParaRPr lang="en-US" sz="1600" dirty="0">
              <a:solidFill>
                <a:srgbClr val="FFFFFF"/>
              </a:solidFill>
              <a:cs typeface="Arial" pitchFamily="34" charset="0"/>
            </a:endParaRP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FFFF"/>
                </a:solidFill>
                <a:cs typeface="Arial" pitchFamily="34" charset="0"/>
              </a:rPr>
              <a:t>可附加安全认证双因子</a:t>
            </a:r>
            <a:endParaRPr lang="en-US" altLang="zh-CN" sz="1600" dirty="0" smtClean="0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020482" y="3166018"/>
            <a:ext cx="450732" cy="59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902109" y="3261941"/>
            <a:ext cx="766579" cy="81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853972" y="3105764"/>
            <a:ext cx="223836" cy="60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43271" y="3868345"/>
            <a:ext cx="1005159" cy="338455"/>
          </a:xfrm>
          <a:prstGeom prst="rect">
            <a:avLst/>
          </a:prstGeom>
          <a:noFill/>
        </p:spPr>
        <p:txBody>
          <a:bodyPr wrap="none" lIns="91319" tIns="45671" rIns="91319" bIns="45671" rtlCol="0">
            <a:spAutoFit/>
          </a:bodyPr>
          <a:lstStyle/>
          <a:p>
            <a:pPr algn="ctr"/>
            <a:r>
              <a:rPr lang="zh-CN" altLang="en-US" sz="1600" dirty="0" smtClean="0"/>
              <a:t>财务用户</a:t>
            </a:r>
            <a:endParaRPr lang="en-US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1612376" y="4284011"/>
            <a:ext cx="1141338" cy="676761"/>
            <a:chOff x="1165261" y="2658995"/>
            <a:chExt cx="1141348" cy="676938"/>
          </a:xfrm>
        </p:grpSpPr>
        <p:pic>
          <p:nvPicPr>
            <p:cNvPr id="8" name="Picture 26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6339" y="2658995"/>
              <a:ext cx="222250" cy="2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6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319" y="2671853"/>
              <a:ext cx="16827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165261" y="2997290"/>
              <a:ext cx="1141348" cy="338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FortiToken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D8B71-39B3-4056-87A9-DA0BB36D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28" y="1230267"/>
            <a:ext cx="6732860" cy="4351338"/>
          </a:xfrm>
        </p:spPr>
        <p:txBody>
          <a:bodyPr/>
          <a:lstStyle/>
          <a:p>
            <a:r>
              <a:rPr lang="en-US" dirty="0"/>
              <a:t>75+ </a:t>
            </a:r>
            <a:r>
              <a:rPr lang="en-US" dirty="0" smtClean="0"/>
              <a:t>URL</a:t>
            </a:r>
            <a:r>
              <a:rPr lang="zh-CN" altLang="en-US" dirty="0" smtClean="0"/>
              <a:t>分类</a:t>
            </a:r>
            <a:endParaRPr lang="en-US" dirty="0"/>
          </a:p>
          <a:p>
            <a:r>
              <a:rPr lang="zh-CN" altLang="en-US" dirty="0"/>
              <a:t>超过</a:t>
            </a:r>
            <a:r>
              <a:rPr lang="en-US" dirty="0" smtClean="0"/>
              <a:t>4300</a:t>
            </a:r>
            <a:r>
              <a:rPr lang="zh-CN" altLang="en-US" dirty="0" smtClean="0"/>
              <a:t>万</a:t>
            </a:r>
            <a:r>
              <a:rPr lang="zh-CN" altLang="en-US" dirty="0"/>
              <a:t>评</a:t>
            </a:r>
            <a:r>
              <a:rPr lang="zh-CN" altLang="en-US" dirty="0" smtClean="0"/>
              <a:t>级网站，和</a:t>
            </a:r>
            <a:r>
              <a:rPr lang="en-US" altLang="zh-CN" dirty="0" smtClean="0"/>
              <a:t>20</a:t>
            </a:r>
            <a:r>
              <a:rPr lang="zh-CN" altLang="en-US" dirty="0" smtClean="0"/>
              <a:t>亿</a:t>
            </a:r>
            <a:r>
              <a:rPr lang="en-US" altLang="zh-CN" dirty="0" smtClean="0"/>
              <a:t>+</a:t>
            </a:r>
            <a:r>
              <a:rPr lang="zh-CN" altLang="en-US" dirty="0" smtClean="0"/>
              <a:t>网页</a:t>
            </a:r>
            <a:endParaRPr lang="en-US" dirty="0"/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安全搜索可一起使用</a:t>
            </a:r>
            <a:endParaRPr lang="en-US" dirty="0"/>
          </a:p>
          <a:p>
            <a:r>
              <a:rPr lang="zh-CN" altLang="en-US" dirty="0"/>
              <a:t>包</a:t>
            </a:r>
            <a:r>
              <a:rPr lang="zh-CN" altLang="en-US" dirty="0" smtClean="0"/>
              <a:t>含网站白名单和黑名单</a:t>
            </a:r>
            <a:r>
              <a:rPr lang="en-US" dirty="0" smtClean="0"/>
              <a:t> </a:t>
            </a:r>
            <a:endParaRPr lang="en-US" dirty="0"/>
          </a:p>
          <a:p>
            <a:r>
              <a:rPr lang="zh-CN" altLang="en-US" dirty="0"/>
              <a:t>监</a:t>
            </a:r>
            <a:r>
              <a:rPr lang="zh-CN" altLang="en-US" dirty="0" smtClean="0"/>
              <a:t>控所有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浏览活动</a:t>
            </a:r>
            <a:endParaRPr lang="en-US" dirty="0"/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738547" y="164194"/>
            <a:ext cx="10837164" cy="726454"/>
          </a:xfrm>
        </p:spPr>
        <p:txBody>
          <a:bodyPr/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过滤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E45C-C543-B043-9BFE-68FAE902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05" y="307034"/>
            <a:ext cx="5343181" cy="57919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3CE84D-B5D7-604C-8F52-8E1223B7E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47" y="4136397"/>
            <a:ext cx="5751030" cy="19625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100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EE8CD-A229-FB45-B7D9-42142EF6D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6436" y="1567617"/>
            <a:ext cx="4651664" cy="4351338"/>
          </a:xfrm>
        </p:spPr>
        <p:txBody>
          <a:bodyPr anchor="ctr" anchorCtr="0"/>
          <a:lstStyle/>
          <a:p>
            <a:r>
              <a:rPr lang="en-US" dirty="0" smtClean="0"/>
              <a:t>ML-</a:t>
            </a:r>
            <a:r>
              <a:rPr lang="zh-CN" altLang="en-US" dirty="0" smtClean="0"/>
              <a:t>强大的反恶意软件</a:t>
            </a:r>
            <a:r>
              <a:rPr lang="en-US" dirty="0" smtClean="0"/>
              <a:t>—CPRL</a:t>
            </a:r>
            <a:endParaRPr lang="en-US" dirty="0"/>
          </a:p>
          <a:p>
            <a:r>
              <a:rPr lang="zh-CN" altLang="en-US" dirty="0" smtClean="0"/>
              <a:t>反漏洞利用</a:t>
            </a:r>
            <a:endParaRPr lang="en-US" dirty="0"/>
          </a:p>
          <a:p>
            <a:r>
              <a:rPr lang="en-US" dirty="0" smtClean="0"/>
              <a:t>Web</a:t>
            </a:r>
            <a:r>
              <a:rPr lang="zh-CN" altLang="en-US" dirty="0" smtClean="0"/>
              <a:t>过滤</a:t>
            </a:r>
            <a:endParaRPr lang="en-US" dirty="0"/>
          </a:p>
          <a:p>
            <a:r>
              <a:rPr lang="zh-CN" altLang="en-US" dirty="0"/>
              <a:t>应</a:t>
            </a:r>
            <a:r>
              <a:rPr lang="zh-CN" altLang="en-US" dirty="0" smtClean="0"/>
              <a:t>用防火墙</a:t>
            </a:r>
            <a:endParaRPr lang="en-US" dirty="0"/>
          </a:p>
          <a:p>
            <a:r>
              <a:rPr lang="en-US" altLang="zh-CN" dirty="0" err="1" smtClean="0"/>
              <a:t>FortiSandbox</a:t>
            </a:r>
            <a:r>
              <a:rPr lang="zh-CN" altLang="en-US" dirty="0" smtClean="0"/>
              <a:t>集成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76C51-1060-9942-8FB2-2517BC2D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76" y="175211"/>
            <a:ext cx="10837164" cy="726454"/>
          </a:xfrm>
        </p:spPr>
        <p:txBody>
          <a:bodyPr/>
          <a:lstStyle/>
          <a:p>
            <a:r>
              <a:rPr lang="zh-CN" altLang="en-US" dirty="0"/>
              <a:t>主动</a:t>
            </a:r>
            <a:r>
              <a:rPr lang="zh-CN" altLang="en-US" dirty="0" smtClean="0"/>
              <a:t>式终端防护</a:t>
            </a:r>
            <a:endParaRPr lang="en-US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A716EB15-1344-442D-B56B-FDDA27FD81ED}"/>
              </a:ext>
            </a:extLst>
          </p:cNvPr>
          <p:cNvSpPr/>
          <p:nvPr/>
        </p:nvSpPr>
        <p:spPr>
          <a:xfrm>
            <a:off x="5841276" y="1787855"/>
            <a:ext cx="630706" cy="3879084"/>
          </a:xfrm>
          <a:prstGeom prst="rightBrace">
            <a:avLst>
              <a:gd name="adj1" fmla="val 50560"/>
              <a:gd name="adj2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AF5BCBD-0E86-4D5C-965C-D90735A0C139}"/>
              </a:ext>
            </a:extLst>
          </p:cNvPr>
          <p:cNvGrpSpPr/>
          <p:nvPr/>
        </p:nvGrpSpPr>
        <p:grpSpPr>
          <a:xfrm>
            <a:off x="684656" y="4626227"/>
            <a:ext cx="5322533" cy="754350"/>
            <a:chOff x="1375849" y="4073538"/>
            <a:chExt cx="5323919" cy="75454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59DC5A-CC55-4CFD-8228-9762C9450245}"/>
                </a:ext>
              </a:extLst>
            </p:cNvPr>
            <p:cNvSpPr/>
            <p:nvPr/>
          </p:nvSpPr>
          <p:spPr bwMode="invGray">
            <a:xfrm>
              <a:off x="1375849" y="4259761"/>
              <a:ext cx="394477" cy="382099"/>
            </a:xfrm>
            <a:prstGeom prst="ellipse">
              <a:avLst/>
            </a:prstGeom>
            <a:grpFill/>
            <a:ln>
              <a:headEnd/>
              <a:tailEnd/>
            </a:ln>
            <a:effectLst/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40"/>
              <a:endParaRPr lang="en-US" sz="1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8517A6-00C5-4A8A-9F5C-F63FB8505E39}"/>
                </a:ext>
              </a:extLst>
            </p:cNvPr>
            <p:cNvSpPr txBox="1"/>
            <p:nvPr/>
          </p:nvSpPr>
          <p:spPr>
            <a:xfrm>
              <a:off x="1431024" y="4296883"/>
              <a:ext cx="284126" cy="3078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914240"/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3583F6F-FD56-48C1-AB60-426AAD07E6A7}"/>
                </a:ext>
              </a:extLst>
            </p:cNvPr>
            <p:cNvSpPr/>
            <p:nvPr/>
          </p:nvSpPr>
          <p:spPr>
            <a:xfrm>
              <a:off x="1906606" y="4073538"/>
              <a:ext cx="4793162" cy="7545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14240"/>
              <a:r>
                <a:rPr lang="en-US" sz="1400" b="1" dirty="0">
                  <a:solidFill>
                    <a:srgbClr val="FFFFFF"/>
                  </a:solidFill>
                  <a:latin typeface="Arial"/>
                </a:rPr>
                <a:t>FABRIC AGENT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B4CBA3-A1A4-43C9-87C4-2CFDB6FA79AD}"/>
                </a:ext>
              </a:extLst>
            </p:cNvPr>
            <p:cNvCxnSpPr/>
            <p:nvPr/>
          </p:nvCxnSpPr>
          <p:spPr>
            <a:xfrm>
              <a:off x="1906606" y="4450811"/>
              <a:ext cx="4793162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F62E48-047B-40A0-B52B-B1C1FA43F336}"/>
                </a:ext>
              </a:extLst>
            </p:cNvPr>
            <p:cNvSpPr txBox="1"/>
            <p:nvPr/>
          </p:nvSpPr>
          <p:spPr>
            <a:xfrm>
              <a:off x="3157385" y="4486994"/>
              <a:ext cx="2291609" cy="27707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914240"/>
              <a:r>
                <a:rPr lang="zh-CN" altLang="en-US" sz="1200" dirty="0">
                  <a:solidFill>
                    <a:srgbClr val="FFFFFF"/>
                  </a:solidFill>
                  <a:latin typeface="Arial"/>
                </a:rPr>
                <a:t>可视性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隔离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脆弱性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应用清单</a:t>
              </a:r>
              <a:endParaRPr lang="en-US" sz="12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34FA17-002E-49B7-BDFB-16D75BBF7A6B}"/>
              </a:ext>
            </a:extLst>
          </p:cNvPr>
          <p:cNvGrpSpPr/>
          <p:nvPr/>
        </p:nvGrpSpPr>
        <p:grpSpPr>
          <a:xfrm>
            <a:off x="684654" y="3784030"/>
            <a:ext cx="5325362" cy="754350"/>
            <a:chOff x="1373019" y="3224673"/>
            <a:chExt cx="5326749" cy="75454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BA03EE-8C1D-4F92-8FC5-993739743838}"/>
                </a:ext>
              </a:extLst>
            </p:cNvPr>
            <p:cNvSpPr/>
            <p:nvPr/>
          </p:nvSpPr>
          <p:spPr bwMode="invGray">
            <a:xfrm>
              <a:off x="1373019" y="3410896"/>
              <a:ext cx="394477" cy="382099"/>
            </a:xfrm>
            <a:prstGeom prst="ellipse">
              <a:avLst/>
            </a:prstGeom>
            <a:grpFill/>
            <a:ln>
              <a:headEnd/>
              <a:tailEnd/>
            </a:ln>
            <a:effectLst/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40"/>
              <a:endParaRPr lang="en-US" sz="1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454C67-C62C-4EB9-BC78-F92F95589E1E}"/>
                </a:ext>
              </a:extLst>
            </p:cNvPr>
            <p:cNvSpPr txBox="1"/>
            <p:nvPr/>
          </p:nvSpPr>
          <p:spPr>
            <a:xfrm>
              <a:off x="1428194" y="3448018"/>
              <a:ext cx="284126" cy="3078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914240"/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F32886B-BEE2-4EE1-A161-E87FBC1C5865}"/>
                </a:ext>
              </a:extLst>
            </p:cNvPr>
            <p:cNvSpPr/>
            <p:nvPr/>
          </p:nvSpPr>
          <p:spPr>
            <a:xfrm>
              <a:off x="1906606" y="3224673"/>
              <a:ext cx="4793162" cy="7545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14240"/>
              <a:r>
                <a:rPr lang="zh-CN" altLang="en-US" sz="1400" b="1" dirty="0">
                  <a:solidFill>
                    <a:srgbClr val="FFFFFF"/>
                  </a:solidFill>
                  <a:latin typeface="Arial"/>
                </a:rPr>
                <a:t>安</a:t>
              </a:r>
              <a:r>
                <a:rPr lang="zh-CN" altLang="en-US" sz="1400" b="1" dirty="0" smtClean="0">
                  <a:solidFill>
                    <a:srgbClr val="FFFFFF"/>
                  </a:solidFill>
                  <a:latin typeface="Arial"/>
                </a:rPr>
                <a:t>全远端接入</a:t>
              </a:r>
              <a:endParaRPr lang="en-US" sz="1400" b="1" dirty="0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2311CE4-7428-4DFA-9131-8B7F2FEE9289}"/>
                </a:ext>
              </a:extLst>
            </p:cNvPr>
            <p:cNvCxnSpPr/>
            <p:nvPr/>
          </p:nvCxnSpPr>
          <p:spPr>
            <a:xfrm>
              <a:off x="1901247" y="3601946"/>
              <a:ext cx="4793162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3BAB8A-F14B-4AEC-AF24-81D8F6A064F5}"/>
                </a:ext>
              </a:extLst>
            </p:cNvPr>
            <p:cNvSpPr txBox="1"/>
            <p:nvPr/>
          </p:nvSpPr>
          <p:spPr>
            <a:xfrm>
              <a:off x="3157033" y="3629898"/>
              <a:ext cx="2292315" cy="27707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914240"/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SSL 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和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</a:rPr>
                <a:t>IPSec</a:t>
              </a:r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</a:rPr>
                <a:t>VPN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、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单点登录</a:t>
              </a:r>
              <a:endParaRPr lang="en-US" sz="12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29CF9C-09A8-4232-93E9-D476951ABCFD}"/>
              </a:ext>
            </a:extLst>
          </p:cNvPr>
          <p:cNvGrpSpPr/>
          <p:nvPr/>
        </p:nvGrpSpPr>
        <p:grpSpPr>
          <a:xfrm>
            <a:off x="1215273" y="2941835"/>
            <a:ext cx="4801992" cy="754349"/>
            <a:chOff x="1903777" y="2396507"/>
            <a:chExt cx="4803243" cy="75454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052874-CABD-4EED-BA7F-A6B22893150D}"/>
                </a:ext>
              </a:extLst>
            </p:cNvPr>
            <p:cNvSpPr/>
            <p:nvPr/>
          </p:nvSpPr>
          <p:spPr>
            <a:xfrm>
              <a:off x="1913858" y="2396507"/>
              <a:ext cx="4793162" cy="7545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14240"/>
              <a:r>
                <a:rPr lang="zh-CN" altLang="en-US" sz="1400" b="1" dirty="0">
                  <a:solidFill>
                    <a:srgbClr val="FFFFFF"/>
                  </a:solidFill>
                  <a:latin typeface="Arial"/>
                </a:rPr>
                <a:t>高</a:t>
              </a:r>
              <a:r>
                <a:rPr lang="zh-CN" altLang="en-US" sz="1400" b="1" dirty="0" smtClean="0">
                  <a:solidFill>
                    <a:srgbClr val="FFFFFF"/>
                  </a:solidFill>
                  <a:latin typeface="Arial"/>
                </a:rPr>
                <a:t>级威胁防护</a:t>
              </a:r>
              <a:endParaRPr lang="en-US" sz="1400" b="1" dirty="0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5CAB6AE-35A8-4CFE-86DF-CE504AE3E86B}"/>
                </a:ext>
              </a:extLst>
            </p:cNvPr>
            <p:cNvCxnSpPr/>
            <p:nvPr/>
          </p:nvCxnSpPr>
          <p:spPr>
            <a:xfrm>
              <a:off x="1903777" y="2773779"/>
              <a:ext cx="4793162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D7C17E-86E5-41FA-B5BF-0841AAD318C7}"/>
                </a:ext>
              </a:extLst>
            </p:cNvPr>
            <p:cNvSpPr txBox="1"/>
            <p:nvPr/>
          </p:nvSpPr>
          <p:spPr>
            <a:xfrm>
              <a:off x="3607977" y="2825488"/>
              <a:ext cx="1404918" cy="277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40"/>
              <a:r>
                <a:rPr lang="en-US" altLang="zh-CN" sz="1200" dirty="0" err="1" smtClean="0">
                  <a:solidFill>
                    <a:srgbClr val="FFFFFF"/>
                  </a:solidFill>
                  <a:latin typeface="Arial"/>
                </a:rPr>
                <a:t>FortiSandbox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Arial"/>
                </a:rPr>
                <a:t>集成</a:t>
              </a:r>
              <a:endParaRPr lang="en-US" sz="1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996237B4-5629-4FA9-8A69-6D6CD2C5C4BC}"/>
              </a:ext>
            </a:extLst>
          </p:cNvPr>
          <p:cNvSpPr/>
          <p:nvPr/>
        </p:nvSpPr>
        <p:spPr>
          <a:xfrm>
            <a:off x="1225351" y="2099639"/>
            <a:ext cx="4791914" cy="754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40"/>
            <a:r>
              <a:rPr lang="zh-CN" altLang="en-US" sz="1400" b="1" dirty="0">
                <a:solidFill>
                  <a:srgbClr val="FFFFFF"/>
                </a:solidFill>
                <a:latin typeface="Arial"/>
              </a:rPr>
              <a:t>终</a:t>
            </a:r>
            <a:r>
              <a:rPr lang="zh-CN" altLang="en-US" sz="1400" b="1" dirty="0" smtClean="0">
                <a:solidFill>
                  <a:srgbClr val="FFFFFF"/>
                </a:solidFill>
                <a:latin typeface="Arial"/>
              </a:rPr>
              <a:t>端防护</a:t>
            </a:r>
            <a:r>
              <a:rPr lang="en-US" sz="1400" b="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Arial"/>
              </a:rPr>
              <a:t>(EPP)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CBE6D78-04B0-40BA-9B6B-3AD462D0EF8B}"/>
              </a:ext>
            </a:extLst>
          </p:cNvPr>
          <p:cNvGrpSpPr/>
          <p:nvPr/>
        </p:nvGrpSpPr>
        <p:grpSpPr>
          <a:xfrm>
            <a:off x="684651" y="3142585"/>
            <a:ext cx="394374" cy="382000"/>
            <a:chOff x="4892900" y="1360265"/>
            <a:chExt cx="295858" cy="28657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B71EAE-8CAC-44E6-A647-2328D791E0A8}"/>
                </a:ext>
              </a:extLst>
            </p:cNvPr>
            <p:cNvSpPr/>
            <p:nvPr/>
          </p:nvSpPr>
          <p:spPr bwMode="invGray">
            <a:xfrm>
              <a:off x="4892900" y="1360265"/>
              <a:ext cx="295858" cy="286575"/>
            </a:xfrm>
            <a:prstGeom prst="ellipse">
              <a:avLst/>
            </a:prstGeom>
            <a:ln>
              <a:headEnd/>
              <a:tailEnd/>
            </a:ln>
            <a:effectLst/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40"/>
              <a:endParaRPr lang="en-US" sz="1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10C6028-5962-4A66-8D85-33510FF5C100}"/>
                </a:ext>
              </a:extLst>
            </p:cNvPr>
            <p:cNvSpPr txBox="1"/>
            <p:nvPr/>
          </p:nvSpPr>
          <p:spPr>
            <a:xfrm>
              <a:off x="4934282" y="1388106"/>
              <a:ext cx="213095" cy="230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40"/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3D94E1-98FB-4530-907A-8E132722B355}"/>
              </a:ext>
            </a:extLst>
          </p:cNvPr>
          <p:cNvCxnSpPr/>
          <p:nvPr/>
        </p:nvCxnSpPr>
        <p:spPr>
          <a:xfrm>
            <a:off x="1225351" y="2476814"/>
            <a:ext cx="479191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14D6B31-3835-4B31-9463-D4866C819099}"/>
              </a:ext>
            </a:extLst>
          </p:cNvPr>
          <p:cNvSpPr txBox="1"/>
          <p:nvPr/>
        </p:nvSpPr>
        <p:spPr>
          <a:xfrm>
            <a:off x="1887286" y="2537402"/>
            <a:ext cx="3468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40"/>
            <a:r>
              <a:rPr lang="zh-CN" altLang="en-US" sz="1200" dirty="0">
                <a:solidFill>
                  <a:srgbClr val="FFFFFF"/>
                </a:solidFill>
                <a:latin typeface="Arial"/>
              </a:rPr>
              <a:t>应</a:t>
            </a:r>
            <a:r>
              <a:rPr lang="zh-CN" altLang="en-US" sz="1200" dirty="0" smtClean="0">
                <a:solidFill>
                  <a:srgbClr val="FFFFFF"/>
                </a:solidFill>
                <a:latin typeface="Arial"/>
              </a:rPr>
              <a:t>用防火墙</a:t>
            </a:r>
            <a:r>
              <a:rPr lang="en-US" sz="1200" dirty="0" smtClean="0">
                <a:solidFill>
                  <a:srgbClr val="FFFFFF"/>
                </a:solidFill>
                <a:latin typeface="Arial"/>
              </a:rPr>
              <a:t>, </a:t>
            </a:r>
            <a:r>
              <a:rPr lang="zh-CN" altLang="en-US" sz="1200" dirty="0" smtClean="0">
                <a:solidFill>
                  <a:srgbClr val="FFFFFF"/>
                </a:solidFill>
                <a:latin typeface="Arial"/>
              </a:rPr>
              <a:t>反恶意软件</a:t>
            </a:r>
            <a:r>
              <a:rPr lang="en-US" sz="1200" dirty="0" smtClean="0">
                <a:solidFill>
                  <a:srgbClr val="FFFFFF"/>
                </a:solidFill>
                <a:latin typeface="Arial"/>
              </a:rPr>
              <a:t>, </a:t>
            </a:r>
            <a:r>
              <a:rPr lang="zh-CN" altLang="en-US" sz="1200" dirty="0" smtClean="0">
                <a:solidFill>
                  <a:srgbClr val="FFFFFF"/>
                </a:solidFill>
                <a:latin typeface="Arial"/>
              </a:rPr>
              <a:t>反漏洞利用</a:t>
            </a:r>
            <a:r>
              <a:rPr lang="en-US" sz="1200" dirty="0" smtClean="0">
                <a:solidFill>
                  <a:srgbClr val="FFFFFF"/>
                </a:solidFill>
                <a:latin typeface="Arial"/>
              </a:rPr>
              <a:t>, Web</a:t>
            </a:r>
            <a:r>
              <a:rPr lang="zh-CN" altLang="en-US" sz="1200" dirty="0" smtClean="0">
                <a:solidFill>
                  <a:srgbClr val="FFFFFF"/>
                </a:solidFill>
                <a:latin typeface="Arial"/>
              </a:rPr>
              <a:t>过滤</a:t>
            </a: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B15048C-81B5-4553-8ACF-082C621F20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715" y="2303365"/>
            <a:ext cx="978446" cy="126622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7AB78E0-56C4-4583-A685-081EB8431B37}"/>
              </a:ext>
            </a:extLst>
          </p:cNvPr>
          <p:cNvGrpSpPr/>
          <p:nvPr/>
        </p:nvGrpSpPr>
        <p:grpSpPr>
          <a:xfrm>
            <a:off x="684651" y="2288226"/>
            <a:ext cx="394374" cy="382000"/>
            <a:chOff x="4892900" y="1360265"/>
            <a:chExt cx="295858" cy="2865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E21AEE7-9326-48CC-B6A2-77B72F39785B}"/>
                </a:ext>
              </a:extLst>
            </p:cNvPr>
            <p:cNvSpPr/>
            <p:nvPr/>
          </p:nvSpPr>
          <p:spPr bwMode="invGray">
            <a:xfrm>
              <a:off x="4892900" y="1360265"/>
              <a:ext cx="295858" cy="286575"/>
            </a:xfrm>
            <a:prstGeom prst="ellipse">
              <a:avLst/>
            </a:prstGeom>
            <a:ln>
              <a:headEnd/>
              <a:tailEnd/>
            </a:ln>
            <a:effectLst/>
            <a:ex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40"/>
              <a:endParaRPr lang="en-US" sz="1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9295A8-6FD9-4033-AD6E-F14B18200E53}"/>
                </a:ext>
              </a:extLst>
            </p:cNvPr>
            <p:cNvSpPr txBox="1"/>
            <p:nvPr/>
          </p:nvSpPr>
          <p:spPr>
            <a:xfrm>
              <a:off x="4934282" y="1388106"/>
              <a:ext cx="213095" cy="230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40"/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37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E36C1-9EDD-AA49-875C-8B9CBABC4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7" y="186230"/>
            <a:ext cx="10837164" cy="726454"/>
          </a:xfrm>
        </p:spPr>
        <p:txBody>
          <a:bodyPr/>
          <a:lstStyle/>
          <a:p>
            <a:r>
              <a:rPr lang="zh-CN" altLang="en-US" dirty="0"/>
              <a:t>主动式终端防护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6742DD-4C2D-4D5F-ACA0-91C639D83654}"/>
              </a:ext>
            </a:extLst>
          </p:cNvPr>
          <p:cNvSpPr/>
          <p:nvPr/>
        </p:nvSpPr>
        <p:spPr>
          <a:xfrm>
            <a:off x="723901" y="1606858"/>
            <a:ext cx="3421149" cy="1096980"/>
          </a:xfrm>
          <a:custGeom>
            <a:avLst/>
            <a:gdLst>
              <a:gd name="connsiteX0" fmla="*/ 0 w 3421149"/>
              <a:gd name="connsiteY0" fmla="*/ 0 h 1368459"/>
              <a:gd name="connsiteX1" fmla="*/ 3421149 w 3421149"/>
              <a:gd name="connsiteY1" fmla="*/ 0 h 1368459"/>
              <a:gd name="connsiteX2" fmla="*/ 3421149 w 3421149"/>
              <a:gd name="connsiteY2" fmla="*/ 1368459 h 1368459"/>
              <a:gd name="connsiteX3" fmla="*/ 0 w 3421149"/>
              <a:gd name="connsiteY3" fmla="*/ 1368459 h 1368459"/>
              <a:gd name="connsiteX4" fmla="*/ 0 w 3421149"/>
              <a:gd name="connsiteY4" fmla="*/ 0 h 1368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149" h="1368459">
                <a:moveTo>
                  <a:pt x="0" y="0"/>
                </a:moveTo>
                <a:lnTo>
                  <a:pt x="3421149" y="0"/>
                </a:lnTo>
                <a:lnTo>
                  <a:pt x="3421149" y="1368459"/>
                </a:lnTo>
                <a:lnTo>
                  <a:pt x="0" y="13684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1800" b="1" kern="1200" dirty="0" smtClean="0"/>
              <a:t>降低脆弱性</a:t>
            </a:r>
            <a:r>
              <a:rPr lang="zh-CN" altLang="en-US" b="1" dirty="0" smtClean="0"/>
              <a:t>和</a:t>
            </a:r>
            <a:r>
              <a:rPr lang="zh-CN" altLang="en-US" b="1" dirty="0"/>
              <a:t>阻</a:t>
            </a:r>
            <a:r>
              <a:rPr lang="zh-CN" altLang="en-US" b="1" dirty="0" smtClean="0"/>
              <a:t>止被利用</a:t>
            </a:r>
            <a:endParaRPr lang="en-US" sz="1800" b="1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64B4045-ED35-43F6-A60E-9F593CB540BF}"/>
              </a:ext>
            </a:extLst>
          </p:cNvPr>
          <p:cNvSpPr/>
          <p:nvPr/>
        </p:nvSpPr>
        <p:spPr>
          <a:xfrm>
            <a:off x="723901" y="2712575"/>
            <a:ext cx="3421149" cy="2371680"/>
          </a:xfrm>
          <a:custGeom>
            <a:avLst/>
            <a:gdLst>
              <a:gd name="connsiteX0" fmla="*/ 0 w 3421149"/>
              <a:gd name="connsiteY0" fmla="*/ 0 h 2371680"/>
              <a:gd name="connsiteX1" fmla="*/ 3421149 w 3421149"/>
              <a:gd name="connsiteY1" fmla="*/ 0 h 2371680"/>
              <a:gd name="connsiteX2" fmla="*/ 3421149 w 3421149"/>
              <a:gd name="connsiteY2" fmla="*/ 2371680 h 2371680"/>
              <a:gd name="connsiteX3" fmla="*/ 0 w 3421149"/>
              <a:gd name="connsiteY3" fmla="*/ 2371680 h 2371680"/>
              <a:gd name="connsiteX4" fmla="*/ 0 w 3421149"/>
              <a:gd name="connsiteY4" fmla="*/ 0 h 237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149" h="2371680">
                <a:moveTo>
                  <a:pt x="0" y="0"/>
                </a:moveTo>
                <a:lnTo>
                  <a:pt x="3421149" y="0"/>
                </a:lnTo>
                <a:lnTo>
                  <a:pt x="3421149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182880" rIns="128016" bIns="144018" numCol="1" spcCol="1270" anchor="t" anchorCtr="0">
            <a:noAutofit/>
          </a:bodyPr>
          <a:lstStyle/>
          <a:p>
            <a:pPr marL="233363" lvl="1" indent="-233363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dirty="0"/>
              <a:t>漏</a:t>
            </a:r>
            <a:r>
              <a:rPr lang="zh-CN" altLang="en-US" dirty="0" smtClean="0"/>
              <a:t>洞扫描</a:t>
            </a:r>
            <a:endParaRPr lang="en-US" sz="1800" kern="1200" dirty="0"/>
          </a:p>
          <a:p>
            <a:pPr marL="233363" lvl="1" indent="-233363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dirty="0"/>
              <a:t>打补丁</a:t>
            </a:r>
            <a:r>
              <a:rPr lang="en-US" sz="1800" kern="1200" dirty="0" smtClean="0"/>
              <a:t> </a:t>
            </a:r>
            <a:endParaRPr lang="en-US" sz="1800" kern="1200" dirty="0"/>
          </a:p>
          <a:p>
            <a:pPr marL="233363" lvl="1" indent="-233363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dirty="0"/>
              <a:t>防止</a:t>
            </a:r>
            <a:r>
              <a:rPr lang="zh-CN" altLang="en-US" dirty="0" smtClean="0"/>
              <a:t>被利用</a:t>
            </a:r>
            <a:endParaRPr lang="en-US" sz="18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B08509-463D-46A3-A4B3-E20F79CE4695}"/>
              </a:ext>
            </a:extLst>
          </p:cNvPr>
          <p:cNvSpPr/>
          <p:nvPr/>
        </p:nvSpPr>
        <p:spPr>
          <a:xfrm>
            <a:off x="4385426" y="1606858"/>
            <a:ext cx="3421149" cy="1096980"/>
          </a:xfrm>
          <a:custGeom>
            <a:avLst/>
            <a:gdLst>
              <a:gd name="connsiteX0" fmla="*/ 0 w 3421149"/>
              <a:gd name="connsiteY0" fmla="*/ 0 h 1368459"/>
              <a:gd name="connsiteX1" fmla="*/ 3421149 w 3421149"/>
              <a:gd name="connsiteY1" fmla="*/ 0 h 1368459"/>
              <a:gd name="connsiteX2" fmla="*/ 3421149 w 3421149"/>
              <a:gd name="connsiteY2" fmla="*/ 1368459 h 1368459"/>
              <a:gd name="connsiteX3" fmla="*/ 0 w 3421149"/>
              <a:gd name="connsiteY3" fmla="*/ 1368459 h 1368459"/>
              <a:gd name="connsiteX4" fmla="*/ 0 w 3421149"/>
              <a:gd name="connsiteY4" fmla="*/ 0 h 1368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149" h="1368459">
                <a:moveTo>
                  <a:pt x="0" y="0"/>
                </a:moveTo>
                <a:lnTo>
                  <a:pt x="3421149" y="0"/>
                </a:lnTo>
                <a:lnTo>
                  <a:pt x="3421149" y="1368459"/>
                </a:lnTo>
                <a:lnTo>
                  <a:pt x="0" y="13684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b="1" dirty="0"/>
              <a:t>检</a:t>
            </a:r>
            <a:r>
              <a:rPr lang="zh-CN" altLang="en-US" b="1" dirty="0" smtClean="0"/>
              <a:t>测并阻止各种恶意软件</a:t>
            </a:r>
            <a:endParaRPr lang="en-US" sz="1800" b="1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AEE398-93BC-44C8-AFBF-7A82F6278FEA}"/>
              </a:ext>
            </a:extLst>
          </p:cNvPr>
          <p:cNvSpPr/>
          <p:nvPr/>
        </p:nvSpPr>
        <p:spPr>
          <a:xfrm>
            <a:off x="4385426" y="2703839"/>
            <a:ext cx="3421149" cy="2371680"/>
          </a:xfrm>
          <a:custGeom>
            <a:avLst/>
            <a:gdLst>
              <a:gd name="connsiteX0" fmla="*/ 0 w 3421149"/>
              <a:gd name="connsiteY0" fmla="*/ 0 h 2371680"/>
              <a:gd name="connsiteX1" fmla="*/ 3421149 w 3421149"/>
              <a:gd name="connsiteY1" fmla="*/ 0 h 2371680"/>
              <a:gd name="connsiteX2" fmla="*/ 3421149 w 3421149"/>
              <a:gd name="connsiteY2" fmla="*/ 2371680 h 2371680"/>
              <a:gd name="connsiteX3" fmla="*/ 0 w 3421149"/>
              <a:gd name="connsiteY3" fmla="*/ 2371680 h 2371680"/>
              <a:gd name="connsiteX4" fmla="*/ 0 w 3421149"/>
              <a:gd name="connsiteY4" fmla="*/ 0 h 237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149" h="2371680">
                <a:moveTo>
                  <a:pt x="0" y="0"/>
                </a:moveTo>
                <a:lnTo>
                  <a:pt x="3421149" y="0"/>
                </a:lnTo>
                <a:lnTo>
                  <a:pt x="3421149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182880" rIns="128016" bIns="144018" numCol="1" spcCol="1270" anchor="t" anchorCtr="0">
            <a:noAutofit/>
          </a:bodyPr>
          <a:lstStyle/>
          <a:p>
            <a:pPr marL="233363" lvl="1" indent="-233363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dirty="0" smtClean="0"/>
              <a:t>反恶意软件</a:t>
            </a:r>
            <a:endParaRPr lang="en-US" sz="1800" kern="1200" dirty="0"/>
          </a:p>
          <a:p>
            <a:pPr marL="233363" lvl="1" indent="-233363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dirty="0" smtClean="0"/>
              <a:t>反漏洞利用</a:t>
            </a:r>
            <a:r>
              <a:rPr lang="en-US" sz="1800" kern="1200" dirty="0" smtClean="0"/>
              <a:t> </a:t>
            </a:r>
            <a:endParaRPr lang="en-US" sz="1800" kern="1200" dirty="0"/>
          </a:p>
          <a:p>
            <a:pPr marL="233363" lvl="1" indent="-233363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 smtClean="0"/>
              <a:t>Web</a:t>
            </a:r>
            <a:r>
              <a:rPr lang="zh-CN" altLang="en-US" sz="1800" kern="1200" dirty="0" smtClean="0"/>
              <a:t>分类过滤</a:t>
            </a:r>
            <a:endParaRPr lang="en-US" sz="1800" kern="1200" dirty="0"/>
          </a:p>
          <a:p>
            <a:pPr marL="233363" lvl="1" indent="-233363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dirty="0"/>
              <a:t>应</a:t>
            </a:r>
            <a:r>
              <a:rPr lang="zh-CN" altLang="en-US" dirty="0" smtClean="0"/>
              <a:t>用程序过滤</a:t>
            </a:r>
            <a:endParaRPr lang="en-US" sz="1800" kern="1200" dirty="0"/>
          </a:p>
          <a:p>
            <a:pPr marL="233363" lvl="1" indent="-233363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800" kern="1200" dirty="0" smtClean="0"/>
              <a:t>Sandbox</a:t>
            </a:r>
            <a:r>
              <a:rPr lang="zh-CN" altLang="en-US" sz="1800" kern="1200" dirty="0" smtClean="0"/>
              <a:t>集成</a:t>
            </a:r>
            <a:endParaRPr lang="en-US" sz="18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78C5DDB-0E8C-4453-A1B3-5BED4A17AE53}"/>
              </a:ext>
            </a:extLst>
          </p:cNvPr>
          <p:cNvSpPr/>
          <p:nvPr/>
        </p:nvSpPr>
        <p:spPr>
          <a:xfrm>
            <a:off x="8046952" y="1606858"/>
            <a:ext cx="3421149" cy="1096980"/>
          </a:xfrm>
          <a:custGeom>
            <a:avLst/>
            <a:gdLst>
              <a:gd name="connsiteX0" fmla="*/ 0 w 3421149"/>
              <a:gd name="connsiteY0" fmla="*/ 0 h 1368459"/>
              <a:gd name="connsiteX1" fmla="*/ 3421149 w 3421149"/>
              <a:gd name="connsiteY1" fmla="*/ 0 h 1368459"/>
              <a:gd name="connsiteX2" fmla="*/ 3421149 w 3421149"/>
              <a:gd name="connsiteY2" fmla="*/ 1368459 h 1368459"/>
              <a:gd name="connsiteX3" fmla="*/ 0 w 3421149"/>
              <a:gd name="connsiteY3" fmla="*/ 1368459 h 1368459"/>
              <a:gd name="connsiteX4" fmla="*/ 0 w 3421149"/>
              <a:gd name="connsiteY4" fmla="*/ 0 h 1368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149" h="1368459">
                <a:moveTo>
                  <a:pt x="0" y="0"/>
                </a:moveTo>
                <a:lnTo>
                  <a:pt x="3421149" y="0"/>
                </a:lnTo>
                <a:lnTo>
                  <a:pt x="3421149" y="1368459"/>
                </a:lnTo>
                <a:lnTo>
                  <a:pt x="0" y="13684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1800" b="1" kern="1200" dirty="0" smtClean="0"/>
              <a:t>可集成和自动响应</a:t>
            </a:r>
            <a:endParaRPr lang="en-US" sz="1800" b="1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2E254D-B168-4388-806C-77B1E478FFCC}"/>
              </a:ext>
            </a:extLst>
          </p:cNvPr>
          <p:cNvSpPr/>
          <p:nvPr/>
        </p:nvSpPr>
        <p:spPr>
          <a:xfrm>
            <a:off x="8046952" y="2703839"/>
            <a:ext cx="3421149" cy="2371680"/>
          </a:xfrm>
          <a:custGeom>
            <a:avLst/>
            <a:gdLst>
              <a:gd name="connsiteX0" fmla="*/ 0 w 3421149"/>
              <a:gd name="connsiteY0" fmla="*/ 0 h 2371680"/>
              <a:gd name="connsiteX1" fmla="*/ 3421149 w 3421149"/>
              <a:gd name="connsiteY1" fmla="*/ 0 h 2371680"/>
              <a:gd name="connsiteX2" fmla="*/ 3421149 w 3421149"/>
              <a:gd name="connsiteY2" fmla="*/ 2371680 h 2371680"/>
              <a:gd name="connsiteX3" fmla="*/ 0 w 3421149"/>
              <a:gd name="connsiteY3" fmla="*/ 2371680 h 2371680"/>
              <a:gd name="connsiteX4" fmla="*/ 0 w 3421149"/>
              <a:gd name="connsiteY4" fmla="*/ 0 h 237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1149" h="2371680">
                <a:moveTo>
                  <a:pt x="0" y="0"/>
                </a:moveTo>
                <a:lnTo>
                  <a:pt x="3421149" y="0"/>
                </a:lnTo>
                <a:lnTo>
                  <a:pt x="3421149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182880" rIns="128016" bIns="144018" numCol="1" spcCol="1270" anchor="t" anchorCtr="0">
            <a:noAutofit/>
          </a:bodyPr>
          <a:lstStyle/>
          <a:p>
            <a:pPr marL="233363" marR="0" lvl="0" indent="-233363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文</a:t>
            </a:r>
            <a:r>
              <a:rPr lang="zh-CN" altLang="en-US" dirty="0" smtClean="0"/>
              <a:t>件和终端隔离</a:t>
            </a:r>
            <a:endParaRPr lang="en-US" sz="1800" kern="1200" dirty="0" smtClean="0"/>
          </a:p>
          <a:p>
            <a:pPr marL="233363" marR="0" lvl="0" indent="-233363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自</a:t>
            </a:r>
            <a:r>
              <a:rPr lang="zh-CN" altLang="en-US" dirty="0" smtClean="0"/>
              <a:t>动打补丁</a:t>
            </a:r>
            <a:endParaRPr lang="en-US" sz="1800" kern="1200" dirty="0" smtClean="0"/>
          </a:p>
          <a:p>
            <a:pPr marL="233363" marR="0" lvl="0" indent="-233363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kern="1200" dirty="0" smtClean="0"/>
              <a:t>Sandbox</a:t>
            </a:r>
            <a:r>
              <a:rPr lang="zh-CN" altLang="en-US" sz="1800" kern="1200" dirty="0" smtClean="0"/>
              <a:t>集成</a:t>
            </a:r>
            <a:endParaRPr lang="en-US" sz="1800" kern="1200" dirty="0"/>
          </a:p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kern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DDC719-9112-0D4D-B63A-9186823108C8}"/>
              </a:ext>
            </a:extLst>
          </p:cNvPr>
          <p:cNvSpPr/>
          <p:nvPr/>
        </p:nvSpPr>
        <p:spPr bwMode="invGray">
          <a:xfrm>
            <a:off x="723901" y="5295459"/>
            <a:ext cx="10744200" cy="711015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round/>
            <a:headEnd/>
            <a:tailEnd/>
          </a:ln>
          <a:ex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</a:rPr>
              <a:t>可视性</a:t>
            </a:r>
            <a:r>
              <a:rPr lang="en-US" sz="2400" b="1" dirty="0" smtClean="0">
                <a:solidFill>
                  <a:srgbClr val="FFFFFF"/>
                </a:solidFill>
              </a:rPr>
              <a:t>.  </a:t>
            </a:r>
            <a:r>
              <a:rPr lang="zh-CN" altLang="en-US" sz="2400" b="1" dirty="0">
                <a:solidFill>
                  <a:srgbClr val="FFFFFF"/>
                </a:solidFill>
              </a:rPr>
              <a:t>可集成</a:t>
            </a:r>
            <a:r>
              <a:rPr lang="en-US" sz="2400" b="1" dirty="0" smtClean="0">
                <a:solidFill>
                  <a:srgbClr val="FFFFFF"/>
                </a:solidFill>
              </a:rPr>
              <a:t>. </a:t>
            </a:r>
            <a:r>
              <a:rPr lang="zh-CN" altLang="en-US" sz="2400" b="1" dirty="0">
                <a:solidFill>
                  <a:srgbClr val="FFFFFF"/>
                </a:solidFill>
              </a:rPr>
              <a:t>集</a:t>
            </a:r>
            <a:r>
              <a:rPr lang="zh-CN" altLang="en-US" sz="2400" b="1" dirty="0" smtClean="0">
                <a:solidFill>
                  <a:srgbClr val="FFFFFF"/>
                </a:solidFill>
              </a:rPr>
              <a:t>中管理</a:t>
            </a:r>
            <a:r>
              <a:rPr lang="en-US" sz="2400" b="1" dirty="0" smtClean="0">
                <a:solidFill>
                  <a:srgbClr val="FFFFFF"/>
                </a:solidFill>
              </a:rPr>
              <a:t>.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0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6" y="176071"/>
            <a:ext cx="10837164" cy="726454"/>
          </a:xfrm>
        </p:spPr>
        <p:txBody>
          <a:bodyPr/>
          <a:lstStyle/>
          <a:p>
            <a:r>
              <a:rPr lang="zh-CN" altLang="en-US" dirty="0" smtClean="0"/>
              <a:t>漏洞扫描</a:t>
            </a:r>
            <a:r>
              <a:rPr lang="en-US" altLang="zh-CN" dirty="0" smtClean="0"/>
              <a:t>-EMS</a:t>
            </a:r>
            <a:r>
              <a:rPr lang="zh-CN" altLang="en-US" dirty="0" smtClean="0"/>
              <a:t>管理平台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" y="1065331"/>
            <a:ext cx="11729333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1860" y="0"/>
            <a:ext cx="10837164" cy="726454"/>
          </a:xfrm>
        </p:spPr>
        <p:txBody>
          <a:bodyPr/>
          <a:lstStyle/>
          <a:p>
            <a:r>
              <a:rPr lang="zh-CN" altLang="en-US" dirty="0"/>
              <a:t>漏</a:t>
            </a:r>
            <a:r>
              <a:rPr lang="zh-CN" altLang="en-US" dirty="0" smtClean="0"/>
              <a:t>洞扫描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09" y="704534"/>
            <a:ext cx="8325278" cy="5663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60" y="704535"/>
            <a:ext cx="8890612" cy="56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4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651" y="297679"/>
            <a:ext cx="10835325" cy="729997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solidFill>
                  <a:srgbClr val="000000"/>
                </a:solidFill>
              </a:rPr>
              <a:t>高级威胁防护</a:t>
            </a:r>
            <a:r>
              <a:rPr lang="en-US" dirty="0"/>
              <a:t/>
            </a:r>
            <a:br>
              <a:rPr lang="en-US" dirty="0"/>
            </a:br>
            <a:r>
              <a:rPr lang="zh-CN" altLang="en-US" sz="2700" b="0" dirty="0"/>
              <a:t>应用场景</a:t>
            </a:r>
            <a:r>
              <a:rPr lang="en-US" sz="2700" b="0" dirty="0"/>
              <a:t>: </a:t>
            </a:r>
            <a:r>
              <a:rPr lang="zh-CN" altLang="en-US" sz="2700" b="0" dirty="0"/>
              <a:t>防范已知和未知的病毒</a:t>
            </a:r>
            <a:endParaRPr lang="en-US" sz="2700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845" y="3012135"/>
            <a:ext cx="450732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1360" y="3199833"/>
            <a:ext cx="766579" cy="81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82760" y="2208563"/>
            <a:ext cx="633663" cy="608508"/>
            <a:chOff x="908399" y="1035236"/>
            <a:chExt cx="475371" cy="4563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062" y="1035236"/>
              <a:ext cx="394708" cy="456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08399" y="1228135"/>
              <a:ext cx="374239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567"/>
              <a:r>
                <a:rPr lang="en-US" sz="1100" b="1" dirty="0">
                  <a:solidFill>
                    <a:srgbClr val="FFFFFF"/>
                  </a:solidFill>
                </a:rPr>
                <a:t>DOC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85907" y="2411763"/>
            <a:ext cx="633663" cy="608508"/>
            <a:chOff x="908399" y="1035236"/>
            <a:chExt cx="475371" cy="456381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062" y="1035236"/>
              <a:ext cx="394708" cy="456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908399" y="1228135"/>
              <a:ext cx="345376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567"/>
              <a:r>
                <a:rPr lang="en-US" sz="1100" b="1" dirty="0">
                  <a:solidFill>
                    <a:srgbClr val="FFFFFF"/>
                  </a:solidFill>
                </a:rPr>
                <a:t>XLS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9055" y="2614963"/>
            <a:ext cx="633663" cy="608508"/>
            <a:chOff x="908399" y="1035236"/>
            <a:chExt cx="475371" cy="456381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062" y="1035236"/>
              <a:ext cx="394708" cy="456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908399" y="1228135"/>
              <a:ext cx="351390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567"/>
              <a:r>
                <a:rPr lang="en-US" sz="1100" b="1" dirty="0">
                  <a:solidFill>
                    <a:srgbClr val="FFFFFF"/>
                  </a:solidFill>
                </a:rPr>
                <a:t>PDF</a:t>
              </a:r>
            </a:p>
          </p:txBody>
        </p:sp>
      </p:grpSp>
      <p:sp>
        <p:nvSpPr>
          <p:cNvPr id="8" name="AutoShape 4" descr="Image result for word microsoft logo"/>
          <p:cNvSpPr>
            <a:spLocks noChangeAspect="1" noChangeArrowheads="1"/>
          </p:cNvSpPr>
          <p:nvPr/>
        </p:nvSpPr>
        <p:spPr bwMode="auto">
          <a:xfrm>
            <a:off x="208967" y="-192617"/>
            <a:ext cx="406294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227" tIns="60613" rIns="121227" bIns="60613" numCol="1" anchor="t" anchorCtr="0" compatLnSpc="1">
            <a:prstTxWarp prst="textNoShape">
              <a:avLst/>
            </a:prstTxWarp>
          </a:bodyPr>
          <a:lstStyle/>
          <a:p>
            <a:pPr defTabSz="909567"/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AutoShape 6" descr="Image result for word microsoft logo"/>
          <p:cNvSpPr>
            <a:spLocks noChangeAspect="1" noChangeArrowheads="1"/>
          </p:cNvSpPr>
          <p:nvPr/>
        </p:nvSpPr>
        <p:spPr bwMode="auto">
          <a:xfrm>
            <a:off x="412114" y="10753"/>
            <a:ext cx="406294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227" tIns="60613" rIns="121227" bIns="60613" numCol="1" anchor="t" anchorCtr="0" compatLnSpc="1">
            <a:prstTxWarp prst="textNoShape">
              <a:avLst/>
            </a:prstTxWarp>
          </a:bodyPr>
          <a:lstStyle/>
          <a:p>
            <a:pPr defTabSz="909567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640103" y="3186072"/>
            <a:ext cx="2557649" cy="3088727"/>
            <a:chOff x="3436105" y="2389430"/>
            <a:chExt cx="1918737" cy="2316545"/>
          </a:xfrm>
        </p:grpSpPr>
        <p:pic>
          <p:nvPicPr>
            <p:cNvPr id="31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79758" y="2389430"/>
              <a:ext cx="575084" cy="613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ight Arrow 31"/>
            <p:cNvSpPr/>
            <p:nvPr/>
          </p:nvSpPr>
          <p:spPr bwMode="invGray">
            <a:xfrm>
              <a:off x="3768815" y="2429375"/>
              <a:ext cx="840260" cy="580553"/>
            </a:xfrm>
            <a:prstGeom prst="rightArrow">
              <a:avLst/>
            </a:prstGeom>
            <a:ln>
              <a:headEnd/>
              <a:tailEnd/>
            </a:ln>
            <a:ex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 defTabSz="454652"/>
              <a:endParaRPr lang="en-US" sz="2700" dirty="0">
                <a:solidFill>
                  <a:srgbClr val="FFFFFF"/>
                </a:solidFill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3436105" y="3271971"/>
              <a:ext cx="1487887" cy="1434004"/>
              <a:chOff x="6951926" y="3282262"/>
              <a:chExt cx="1487887" cy="1434004"/>
            </a:xfrm>
          </p:grpSpPr>
          <p:sp>
            <p:nvSpPr>
              <p:cNvPr id="76" name="TextBox 1"/>
              <p:cNvSpPr txBox="1">
                <a:spLocks noChangeArrowheads="1"/>
              </p:cNvSpPr>
              <p:nvPr/>
            </p:nvSpPr>
            <p:spPr bwMode="auto">
              <a:xfrm>
                <a:off x="7379381" y="4073913"/>
                <a:ext cx="600321" cy="253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909567" eaLnBrk="1" hangingPunct="1"/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</a:rPr>
                  <a:t>防病毒</a:t>
                </a:r>
                <a:endParaRPr lang="en-US" sz="16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7" name="TextBox 20"/>
              <p:cNvSpPr txBox="1">
                <a:spLocks noChangeArrowheads="1"/>
              </p:cNvSpPr>
              <p:nvPr/>
            </p:nvSpPr>
            <p:spPr bwMode="auto">
              <a:xfrm>
                <a:off x="7379381" y="4415770"/>
                <a:ext cx="754249" cy="253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909567" eaLnBrk="1" hangingPunct="1"/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</a:rPr>
                  <a:t>网页过滤</a:t>
                </a:r>
                <a:endParaRPr lang="en-US" sz="16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8" name="TextBox 22"/>
              <p:cNvSpPr txBox="1">
                <a:spLocks noChangeArrowheads="1"/>
              </p:cNvSpPr>
              <p:nvPr/>
            </p:nvSpPr>
            <p:spPr bwMode="auto">
              <a:xfrm>
                <a:off x="7377707" y="3282262"/>
                <a:ext cx="1062106" cy="253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909567" eaLnBrk="1" hangingPunct="1"/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</a:rPr>
                  <a:t>应用程序控制</a:t>
                </a:r>
                <a:endParaRPr lang="en-US" sz="16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9" name="TextBox 23"/>
              <p:cNvSpPr txBox="1">
                <a:spLocks noChangeArrowheads="1"/>
              </p:cNvSpPr>
              <p:nvPr/>
            </p:nvSpPr>
            <p:spPr bwMode="auto">
              <a:xfrm>
                <a:off x="7372937" y="3706094"/>
                <a:ext cx="754249" cy="253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defTabSz="909567" eaLnBrk="1" hangingPunct="1"/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</a:rPr>
                  <a:t>漏洞扫描</a:t>
                </a:r>
                <a:endParaRPr lang="en-US" sz="16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14117" y="4048001"/>
                <a:ext cx="277229" cy="323992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14557" y="3702650"/>
                <a:ext cx="277229" cy="323992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12775" y="4392274"/>
                <a:ext cx="278381" cy="323992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12443" y="3295474"/>
                <a:ext cx="277229" cy="323992"/>
              </a:xfrm>
              <a:prstGeom prst="rect">
                <a:avLst/>
              </a:prstGeom>
            </p:spPr>
          </p:pic>
          <p:sp>
            <p:nvSpPr>
              <p:cNvPr id="84" name="Rectangle 83"/>
              <p:cNvSpPr/>
              <p:nvPr/>
            </p:nvSpPr>
            <p:spPr bwMode="invGray">
              <a:xfrm>
                <a:off x="6951926" y="3642899"/>
                <a:ext cx="1429153" cy="39282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wrap="square" rtlCol="0" anchor="ctr"/>
              <a:lstStyle/>
              <a:p>
                <a:pPr algn="ctr" defTabSz="454652"/>
                <a:endParaRPr lang="en-US" sz="27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985457" y="1167891"/>
            <a:ext cx="2130506" cy="2656208"/>
            <a:chOff x="5082560" y="867729"/>
            <a:chExt cx="1598296" cy="1992156"/>
          </a:xfrm>
        </p:grpSpPr>
        <p:cxnSp>
          <p:nvCxnSpPr>
            <p:cNvPr id="112" name="Straight Arrow Connector 111"/>
            <p:cNvCxnSpPr/>
            <p:nvPr/>
          </p:nvCxnSpPr>
          <p:spPr>
            <a:xfrm flipH="1">
              <a:off x="5737211" y="1808228"/>
              <a:ext cx="12100" cy="593766"/>
            </a:xfrm>
            <a:prstGeom prst="straightConnector1">
              <a:avLst/>
            </a:prstGeom>
            <a:ln>
              <a:prstDash val="dash"/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5855655" y="1867306"/>
              <a:ext cx="825201" cy="992579"/>
              <a:chOff x="7308931" y="1640784"/>
              <a:chExt cx="825201" cy="992579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7424176" y="1939362"/>
                <a:ext cx="475371" cy="456381"/>
                <a:chOff x="908399" y="1035236"/>
                <a:chExt cx="475371" cy="456381"/>
              </a:xfrm>
            </p:grpSpPr>
            <p:pic>
              <p:nvPicPr>
                <p:cNvPr id="98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9062" y="1035236"/>
                  <a:ext cx="394708" cy="456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9" name="TextBox 98"/>
                <p:cNvSpPr txBox="1"/>
                <p:nvPr/>
              </p:nvSpPr>
              <p:spPr>
                <a:xfrm>
                  <a:off x="908399" y="1228135"/>
                  <a:ext cx="351390" cy="1962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09567"/>
                  <a:r>
                    <a:rPr lang="en-US" sz="1100" b="1" dirty="0">
                      <a:solidFill>
                        <a:srgbClr val="FFFFFF"/>
                      </a:solidFill>
                    </a:rPr>
                    <a:t>PDF</a:t>
                  </a:r>
                </a:p>
              </p:txBody>
            </p:sp>
          </p:grpSp>
          <p:pic>
            <p:nvPicPr>
              <p:cNvPr id="37" name="Picture 128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4839" y="1964072"/>
                <a:ext cx="433387" cy="398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Rectangle 99"/>
              <p:cNvSpPr/>
              <p:nvPr/>
            </p:nvSpPr>
            <p:spPr>
              <a:xfrm>
                <a:off x="7308931" y="1640784"/>
                <a:ext cx="825201" cy="992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6302">
                  <a:defRPr/>
                </a:pPr>
                <a:r>
                  <a:rPr lang="en-US" sz="8000" dirty="0">
                    <a:solidFill>
                      <a:srgbClr val="9E0000"/>
                    </a:solidFill>
                    <a:latin typeface="Wingdings 2" charset="2"/>
                    <a:cs typeface="Wingdings 2" charset="2"/>
                  </a:rPr>
                  <a:t>X</a:t>
                </a:r>
                <a:endParaRPr lang="en-US" sz="4300" dirty="0">
                  <a:solidFill>
                    <a:srgbClr val="9E0000"/>
                  </a:solidFill>
                  <a:cs typeface="Wingdings 2" charset="2"/>
                </a:endParaRPr>
              </a:p>
            </p:txBody>
          </p:sp>
        </p:grp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825" y="867729"/>
              <a:ext cx="1458829" cy="94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Picture 110" descr="secure-by-fortiguard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860" y="1295537"/>
              <a:ext cx="1199569" cy="39640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3" name="TextBox 112"/>
            <p:cNvSpPr txBox="1"/>
            <p:nvPr/>
          </p:nvSpPr>
          <p:spPr>
            <a:xfrm>
              <a:off x="5082560" y="1893171"/>
              <a:ext cx="427152" cy="242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567"/>
              <a:r>
                <a:rPr lang="zh-CN" altLang="en-US" sz="1500" dirty="0">
                  <a:solidFill>
                    <a:srgbClr val="000000"/>
                  </a:solidFill>
                </a:rPr>
                <a:t>升级</a:t>
              </a:r>
              <a:endParaRPr lang="en-US" sz="15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9928" y="3202407"/>
            <a:ext cx="2749256" cy="2916384"/>
            <a:chOff x="787660" y="2401805"/>
            <a:chExt cx="2062479" cy="2187288"/>
          </a:xfrm>
        </p:grpSpPr>
        <p:pic>
          <p:nvPicPr>
            <p:cNvPr id="140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75055" y="2401805"/>
              <a:ext cx="575084" cy="613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18"/>
            <p:cNvGrpSpPr/>
            <p:nvPr/>
          </p:nvGrpSpPr>
          <p:grpSpPr>
            <a:xfrm>
              <a:off x="787660" y="2410183"/>
              <a:ext cx="1442299" cy="2178910"/>
              <a:chOff x="787660" y="2410183"/>
              <a:chExt cx="1442299" cy="2178910"/>
            </a:xfrm>
          </p:grpSpPr>
          <p:sp>
            <p:nvSpPr>
              <p:cNvPr id="141" name="Right Arrow 140"/>
              <p:cNvSpPr/>
              <p:nvPr/>
            </p:nvSpPr>
            <p:spPr bwMode="invGray">
              <a:xfrm>
                <a:off x="1177427" y="2410183"/>
                <a:ext cx="840260" cy="580553"/>
              </a:xfrm>
              <a:prstGeom prst="rightArrow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 defTabSz="454652"/>
                <a:endParaRPr lang="en-US" sz="27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>
                <a:off x="787660" y="3060071"/>
                <a:ext cx="1442299" cy="1529022"/>
                <a:chOff x="4571671" y="3152335"/>
                <a:chExt cx="1442299" cy="1529022"/>
              </a:xfrm>
            </p:grpSpPr>
            <p:sp>
              <p:nvSpPr>
                <p:cNvPr id="129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5037223" y="4039004"/>
                  <a:ext cx="600321" cy="2539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defTabSz="909567" eaLnBrk="1" hangingPunct="1"/>
                  <a:r>
                    <a:rPr lang="zh-CN" altLang="en-US" sz="1600" dirty="0">
                      <a:solidFill>
                        <a:srgbClr val="000000"/>
                      </a:solidFill>
                    </a:rPr>
                    <a:t>防病毒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0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037223" y="4380861"/>
                  <a:ext cx="754249" cy="2539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defTabSz="909567" eaLnBrk="1" hangingPunct="1"/>
                  <a:r>
                    <a:rPr lang="zh-CN" altLang="en-US" sz="1600" dirty="0">
                      <a:solidFill>
                        <a:srgbClr val="000000"/>
                      </a:solidFill>
                    </a:rPr>
                    <a:t>网页过滤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1" name="TextBox 22"/>
                <p:cNvSpPr txBox="1">
                  <a:spLocks noChangeArrowheads="1"/>
                </p:cNvSpPr>
                <p:nvPr/>
              </p:nvSpPr>
              <p:spPr bwMode="auto">
                <a:xfrm>
                  <a:off x="5035549" y="3278831"/>
                  <a:ext cx="908178" cy="2539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defTabSz="909567" eaLnBrk="1" hangingPunct="1"/>
                  <a:r>
                    <a:rPr lang="zh-CN" altLang="en-US" sz="1600" dirty="0">
                      <a:solidFill>
                        <a:srgbClr val="000000"/>
                      </a:solidFill>
                    </a:rPr>
                    <a:t>应用防火墙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5030779" y="3673894"/>
                  <a:ext cx="754249" cy="2539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defTabSz="909567" eaLnBrk="1" hangingPunct="1"/>
                  <a:r>
                    <a:rPr lang="zh-CN" altLang="en-US" sz="160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漏洞扫描</a:t>
                  </a:r>
                  <a:endPara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  <p:pic>
              <p:nvPicPr>
                <p:cNvPr id="133" name="Picture 13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671959" y="4013092"/>
                  <a:ext cx="277229" cy="323992"/>
                </a:xfrm>
                <a:prstGeom prst="rect">
                  <a:avLst/>
                </a:prstGeom>
              </p:spPr>
            </p:pic>
            <p:pic>
              <p:nvPicPr>
                <p:cNvPr id="134" name="Picture 13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72399" y="3667741"/>
                  <a:ext cx="277229" cy="323992"/>
                </a:xfrm>
                <a:prstGeom prst="rect">
                  <a:avLst/>
                </a:prstGeom>
              </p:spPr>
            </p:pic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670617" y="4357365"/>
                  <a:ext cx="278381" cy="323992"/>
                </a:xfrm>
                <a:prstGeom prst="rect">
                  <a:avLst/>
                </a:prstGeom>
              </p:spPr>
            </p:pic>
            <p:pic>
              <p:nvPicPr>
                <p:cNvPr id="136" name="Picture 13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670285" y="3260565"/>
                  <a:ext cx="277229" cy="323992"/>
                </a:xfrm>
                <a:prstGeom prst="rect">
                  <a:avLst/>
                </a:prstGeom>
              </p:spPr>
            </p:pic>
            <p:sp>
              <p:nvSpPr>
                <p:cNvPr id="137" name="Rectangle 136"/>
                <p:cNvSpPr/>
                <p:nvPr/>
              </p:nvSpPr>
              <p:spPr bwMode="invGray">
                <a:xfrm>
                  <a:off x="4571671" y="3152335"/>
                  <a:ext cx="1429153" cy="468314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wrap="square" rtlCol="0" anchor="ctr"/>
                <a:lstStyle/>
                <a:p>
                  <a:pPr algn="ctr" defTabSz="454652"/>
                  <a:endParaRPr lang="en-US" sz="27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 bwMode="invGray">
                <a:xfrm>
                  <a:off x="4584817" y="4002951"/>
                  <a:ext cx="1429153" cy="668265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wrap="square" rtlCol="0" anchor="ctr"/>
                <a:lstStyle/>
                <a:p>
                  <a:pPr algn="ctr" defTabSz="454652"/>
                  <a:endParaRPr lang="en-US" sz="27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21" name="Group 20"/>
          <p:cNvGrpSpPr/>
          <p:nvPr/>
        </p:nvGrpSpPr>
        <p:grpSpPr>
          <a:xfrm>
            <a:off x="2403228" y="1193234"/>
            <a:ext cx="2264314" cy="2671060"/>
            <a:chOff x="1758011" y="894924"/>
            <a:chExt cx="1698678" cy="2003295"/>
          </a:xfrm>
        </p:grpSpPr>
        <p:grpSp>
          <p:nvGrpSpPr>
            <p:cNvPr id="142" name="Group 141"/>
            <p:cNvGrpSpPr/>
            <p:nvPr/>
          </p:nvGrpSpPr>
          <p:grpSpPr>
            <a:xfrm>
              <a:off x="1758011" y="894924"/>
              <a:ext cx="1680034" cy="1518548"/>
              <a:chOff x="4670614" y="882234"/>
              <a:chExt cx="1680034" cy="1518548"/>
            </a:xfrm>
          </p:grpSpPr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1819" y="882234"/>
                <a:ext cx="1458829" cy="9404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4" name="Straight Arrow Connector 143"/>
              <p:cNvCxnSpPr/>
              <p:nvPr/>
            </p:nvCxnSpPr>
            <p:spPr>
              <a:xfrm flipH="1">
                <a:off x="5490084" y="1807016"/>
                <a:ext cx="12100" cy="593766"/>
              </a:xfrm>
              <a:prstGeom prst="straightConnector1">
                <a:avLst/>
              </a:prstGeom>
              <a:ln>
                <a:prstDash val="dash"/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5" name="TextBox 144"/>
              <p:cNvSpPr txBox="1"/>
              <p:nvPr/>
            </p:nvSpPr>
            <p:spPr>
              <a:xfrm>
                <a:off x="4670614" y="1815207"/>
                <a:ext cx="715767" cy="242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09567"/>
                <a:r>
                  <a:rPr lang="zh-CN" altLang="en-US" sz="1500" dirty="0">
                    <a:solidFill>
                      <a:srgbClr val="000000"/>
                    </a:solidFill>
                  </a:rPr>
                  <a:t>自动补丁</a:t>
                </a:r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5242672" y="1278273"/>
                <a:ext cx="754249" cy="25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09567"/>
                <a:r>
                  <a:rPr lang="zh-CN" altLang="en-US" sz="1600" dirty="0">
                    <a:solidFill>
                      <a:srgbClr val="000000"/>
                    </a:solidFill>
                  </a:rPr>
                  <a:t>应用程序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631488" y="1905640"/>
              <a:ext cx="825201" cy="992579"/>
              <a:chOff x="3149734" y="1757371"/>
              <a:chExt cx="825201" cy="992579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3284318" y="2022430"/>
                <a:ext cx="475371" cy="456381"/>
                <a:chOff x="908399" y="1035236"/>
                <a:chExt cx="475371" cy="456381"/>
              </a:xfrm>
            </p:grpSpPr>
            <p:pic>
              <p:nvPicPr>
                <p:cNvPr id="87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9062" y="1035236"/>
                  <a:ext cx="394708" cy="456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8" name="TextBox 87"/>
                <p:cNvSpPr txBox="1"/>
                <p:nvPr/>
              </p:nvSpPr>
              <p:spPr>
                <a:xfrm>
                  <a:off x="908399" y="1228135"/>
                  <a:ext cx="374239" cy="1962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09567"/>
                  <a:r>
                    <a:rPr lang="en-US" sz="1100" b="1" dirty="0">
                      <a:solidFill>
                        <a:srgbClr val="FFFFFF"/>
                      </a:solidFill>
                    </a:rPr>
                    <a:t>DOC</a:t>
                  </a:r>
                </a:p>
              </p:txBody>
            </p:sp>
          </p:grpSp>
          <p:pic>
            <p:nvPicPr>
              <p:cNvPr id="147" name="Picture 130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4189" y="2060796"/>
                <a:ext cx="312738" cy="312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9" name="Rectangle 88"/>
              <p:cNvSpPr/>
              <p:nvPr/>
            </p:nvSpPr>
            <p:spPr>
              <a:xfrm>
                <a:off x="3149734" y="1757371"/>
                <a:ext cx="825201" cy="992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6302">
                  <a:defRPr/>
                </a:pPr>
                <a:r>
                  <a:rPr lang="en-US" sz="8000" dirty="0">
                    <a:solidFill>
                      <a:srgbClr val="9E0000"/>
                    </a:solidFill>
                    <a:latin typeface="Wingdings 2" charset="2"/>
                    <a:cs typeface="Wingdings 2" charset="2"/>
                  </a:rPr>
                  <a:t>X</a:t>
                </a:r>
                <a:endParaRPr lang="en-US" sz="4300" dirty="0">
                  <a:solidFill>
                    <a:srgbClr val="9E0000"/>
                  </a:solidFill>
                  <a:cs typeface="Wingdings 2" charset="2"/>
                </a:endParaRPr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10686255" y="3482783"/>
            <a:ext cx="1099981" cy="1323438"/>
            <a:chOff x="8388221" y="1776669"/>
            <a:chExt cx="825201" cy="992579"/>
          </a:xfrm>
        </p:grpSpPr>
        <p:grpSp>
          <p:nvGrpSpPr>
            <p:cNvPr id="153" name="Group 152"/>
            <p:cNvGrpSpPr/>
            <p:nvPr/>
          </p:nvGrpSpPr>
          <p:grpSpPr>
            <a:xfrm>
              <a:off x="8510830" y="2075247"/>
              <a:ext cx="475371" cy="456381"/>
              <a:chOff x="908399" y="1035236"/>
              <a:chExt cx="475371" cy="456381"/>
            </a:xfrm>
          </p:grpSpPr>
          <p:pic>
            <p:nvPicPr>
              <p:cNvPr id="156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062" y="1035236"/>
                <a:ext cx="394708" cy="456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7" name="TextBox 156"/>
              <p:cNvSpPr txBox="1"/>
              <p:nvPr/>
            </p:nvSpPr>
            <p:spPr>
              <a:xfrm>
                <a:off x="908399" y="1228135"/>
                <a:ext cx="351390" cy="19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09567"/>
                <a:r>
                  <a:rPr lang="en-US" sz="1100" b="1" dirty="0">
                    <a:solidFill>
                      <a:srgbClr val="FFFFFF"/>
                    </a:solidFill>
                  </a:rPr>
                  <a:t>PDF</a:t>
                </a:r>
              </a:p>
            </p:txBody>
          </p:sp>
        </p:grpSp>
        <p:pic>
          <p:nvPicPr>
            <p:cNvPr id="124" name="Picture 124"/>
            <p:cNvPicPr>
              <a:picLocks noChangeAspect="1"/>
            </p:cNvPicPr>
            <p:nvPr/>
          </p:nvPicPr>
          <p:blipFill>
            <a:blip r:embed="rId1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1493" y="2054138"/>
              <a:ext cx="433387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Rectangle 154"/>
            <p:cNvSpPr/>
            <p:nvPr/>
          </p:nvSpPr>
          <p:spPr>
            <a:xfrm>
              <a:off x="8388221" y="1776669"/>
              <a:ext cx="825201" cy="9925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6302">
                <a:defRPr/>
              </a:pPr>
              <a:r>
                <a:rPr lang="en-US" sz="8000" dirty="0">
                  <a:solidFill>
                    <a:srgbClr val="9E0000"/>
                  </a:solidFill>
                  <a:latin typeface="Wingdings 2" charset="2"/>
                  <a:cs typeface="Wingdings 2" charset="2"/>
                </a:rPr>
                <a:t>X</a:t>
              </a:r>
              <a:endParaRPr lang="en-US" sz="4300" dirty="0">
                <a:solidFill>
                  <a:srgbClr val="9E0000"/>
                </a:solidFill>
                <a:cs typeface="Wingdings 2" charset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0483588" y="2325043"/>
            <a:ext cx="1269379" cy="1732890"/>
            <a:chOff x="7842962" y="1674866"/>
            <a:chExt cx="952283" cy="1299668"/>
          </a:xfrm>
        </p:grpSpPr>
        <p:grpSp>
          <p:nvGrpSpPr>
            <p:cNvPr id="122" name="Group 121"/>
            <p:cNvGrpSpPr/>
            <p:nvPr/>
          </p:nvGrpSpPr>
          <p:grpSpPr>
            <a:xfrm>
              <a:off x="7970044" y="1981955"/>
              <a:ext cx="825201" cy="992579"/>
              <a:chOff x="7308931" y="1640784"/>
              <a:chExt cx="825201" cy="992579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7424176" y="1939362"/>
                <a:ext cx="475371" cy="456381"/>
                <a:chOff x="908399" y="1035236"/>
                <a:chExt cx="475371" cy="456381"/>
              </a:xfrm>
            </p:grpSpPr>
            <p:pic>
              <p:nvPicPr>
                <p:cNvPr id="151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9062" y="1035236"/>
                  <a:ext cx="394708" cy="456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2" name="TextBox 151"/>
                <p:cNvSpPr txBox="1"/>
                <p:nvPr/>
              </p:nvSpPr>
              <p:spPr>
                <a:xfrm>
                  <a:off x="908399" y="1228135"/>
                  <a:ext cx="351390" cy="1962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09567"/>
                  <a:r>
                    <a:rPr lang="en-US" sz="1100" b="1" dirty="0">
                      <a:solidFill>
                        <a:srgbClr val="FFFFFF"/>
                      </a:solidFill>
                    </a:rPr>
                    <a:t>PDF</a:t>
                  </a:r>
                </a:p>
              </p:txBody>
            </p:sp>
          </p:grpSp>
          <p:pic>
            <p:nvPicPr>
              <p:cNvPr id="149" name="Picture 128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4839" y="1964072"/>
                <a:ext cx="433387" cy="398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0" name="Rectangle 149"/>
              <p:cNvSpPr/>
              <p:nvPr/>
            </p:nvSpPr>
            <p:spPr>
              <a:xfrm>
                <a:off x="7308931" y="1640784"/>
                <a:ext cx="825201" cy="992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6302">
                  <a:defRPr/>
                </a:pPr>
                <a:r>
                  <a:rPr lang="en-US" sz="8000" dirty="0">
                    <a:solidFill>
                      <a:srgbClr val="9E0000"/>
                    </a:solidFill>
                    <a:latin typeface="Wingdings 2" charset="2"/>
                    <a:cs typeface="Wingdings 2" charset="2"/>
                  </a:rPr>
                  <a:t>X</a:t>
                </a:r>
                <a:endParaRPr lang="en-US" sz="4300" dirty="0">
                  <a:solidFill>
                    <a:srgbClr val="9E0000"/>
                  </a:solidFill>
                  <a:cs typeface="Wingdings 2" charset="2"/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7842962" y="1747805"/>
              <a:ext cx="860075" cy="415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567"/>
              <a:r>
                <a:rPr lang="zh-CN" altLang="en-US" sz="1500" dirty="0">
                  <a:solidFill>
                    <a:srgbClr val="000000"/>
                  </a:solidFill>
                </a:rPr>
                <a:t>生成动态</a:t>
              </a:r>
              <a:endParaRPr lang="en-US" altLang="zh-CN" sz="1500" dirty="0">
                <a:solidFill>
                  <a:srgbClr val="000000"/>
                </a:solidFill>
              </a:endParaRPr>
            </a:p>
            <a:p>
              <a:pPr defTabSz="909567"/>
              <a:r>
                <a:rPr lang="zh-CN" altLang="en-US" sz="1500" dirty="0">
                  <a:solidFill>
                    <a:srgbClr val="000000"/>
                  </a:solidFill>
                </a:rPr>
                <a:t>病毒特征库</a:t>
              </a:r>
              <a:endParaRPr lang="en-US" sz="1500" dirty="0">
                <a:solidFill>
                  <a:srgbClr val="000000"/>
                </a:solidFill>
              </a:endParaRPr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 flipH="1">
              <a:off x="7862495" y="1674866"/>
              <a:ext cx="12100" cy="720385"/>
            </a:xfrm>
            <a:prstGeom prst="straightConnector1">
              <a:avLst/>
            </a:prstGeom>
            <a:ln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9478341" y="1447714"/>
            <a:ext cx="2704980" cy="1813251"/>
            <a:chOff x="7088468" y="1016869"/>
            <a:chExt cx="2029263" cy="1359938"/>
          </a:xfrm>
        </p:grpSpPr>
        <p:grpSp>
          <p:nvGrpSpPr>
            <p:cNvPr id="158" name="Group 157"/>
            <p:cNvGrpSpPr/>
            <p:nvPr/>
          </p:nvGrpSpPr>
          <p:grpSpPr>
            <a:xfrm>
              <a:off x="7088468" y="1016869"/>
              <a:ext cx="1063882" cy="1359938"/>
              <a:chOff x="7088468" y="1016869"/>
              <a:chExt cx="1063882" cy="1359938"/>
            </a:xfrm>
          </p:grpSpPr>
          <p:cxnSp>
            <p:nvCxnSpPr>
              <p:cNvPr id="160" name="Straight Arrow Connector 159"/>
              <p:cNvCxnSpPr/>
              <p:nvPr/>
            </p:nvCxnSpPr>
            <p:spPr>
              <a:xfrm flipH="1">
                <a:off x="7753765" y="1656422"/>
                <a:ext cx="12100" cy="720385"/>
              </a:xfrm>
              <a:prstGeom prst="straightConnector1">
                <a:avLst/>
              </a:prstGeom>
              <a:ln>
                <a:prstDash val="solid"/>
                <a:headEnd type="triangle"/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61" name="Picture 268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4501" y="1016869"/>
                <a:ext cx="597849" cy="594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2" name="TextBox 161"/>
              <p:cNvSpPr txBox="1"/>
              <p:nvPr/>
            </p:nvSpPr>
            <p:spPr>
              <a:xfrm>
                <a:off x="7088468" y="1747806"/>
                <a:ext cx="715767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09567"/>
                <a:r>
                  <a:rPr lang="zh-CN" altLang="en-US" sz="1500" dirty="0">
                    <a:solidFill>
                      <a:srgbClr val="000000"/>
                    </a:solidFill>
                  </a:rPr>
                  <a:t>可疑文件</a:t>
                </a:r>
                <a:endParaRPr lang="en-US" altLang="zh-CN" sz="1500" dirty="0">
                  <a:solidFill>
                    <a:srgbClr val="000000"/>
                  </a:solidFill>
                </a:endParaRPr>
              </a:p>
              <a:p>
                <a:pPr defTabSz="909567"/>
                <a:r>
                  <a:rPr lang="zh-CN" altLang="en-US" sz="1500" dirty="0">
                    <a:solidFill>
                      <a:srgbClr val="000000"/>
                    </a:solidFill>
                  </a:rPr>
                  <a:t>提交</a:t>
                </a:r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8119361" y="1223420"/>
              <a:ext cx="998370" cy="242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567"/>
              <a:r>
                <a:rPr lang="en-US" sz="1500" dirty="0" err="1">
                  <a:solidFill>
                    <a:srgbClr val="000000"/>
                  </a:solidFill>
                </a:rPr>
                <a:t>FortiSandbox</a:t>
              </a:r>
              <a:endParaRPr lang="en-US" sz="15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629494" y="3222023"/>
            <a:ext cx="2125737" cy="818407"/>
            <a:chOff x="6428802" y="2416516"/>
            <a:chExt cx="1594718" cy="613805"/>
          </a:xfrm>
        </p:grpSpPr>
        <p:sp>
          <p:nvSpPr>
            <p:cNvPr id="11" name="Right Arrow 10"/>
            <p:cNvSpPr/>
            <p:nvPr/>
          </p:nvSpPr>
          <p:spPr bwMode="invGray">
            <a:xfrm>
              <a:off x="6428802" y="2426086"/>
              <a:ext cx="840260" cy="580553"/>
            </a:xfrm>
            <a:prstGeom prst="rightArrow">
              <a:avLst/>
            </a:prstGeom>
            <a:ln>
              <a:headEnd/>
              <a:tailEnd/>
            </a:ln>
            <a:ex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 defTabSz="454652"/>
              <a:endParaRPr lang="en-US" sz="2700" dirty="0">
                <a:solidFill>
                  <a:srgbClr val="FFFFFF"/>
                </a:solidFill>
              </a:endParaRPr>
            </a:p>
          </p:txBody>
        </p:sp>
        <p:pic>
          <p:nvPicPr>
            <p:cNvPr id="96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48436" y="2416516"/>
              <a:ext cx="575084" cy="613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723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2.xml><?xml version="1.0" encoding="utf-8"?>
<a:theme xmlns:a="http://schemas.openxmlformats.org/drawingml/2006/main" name="2_Fortinet Theme">
  <a:themeElements>
    <a:clrScheme name="Fortinet-2021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8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spcBef>
            <a:spcPts val="300"/>
          </a:spcBef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 defTabSz="457189">
          <a:lnSpc>
            <a:spcPct val="90000"/>
          </a:lnSpc>
          <a:spcBef>
            <a:spcPts val="300"/>
          </a:spcBef>
          <a:defRPr sz="1400" dirty="0" smtClean="0">
            <a:solidFill>
              <a:srgbClr val="000000"/>
            </a:solidFill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A87B996-0F7D-0B4C-AE60-DDA80FF33A7A}" vid="{0F1DD611-4A27-5E47-9F79-5E28042758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BF2DBA468C04BA4DB9F5DB0976172F5F" ma:contentTypeVersion="12" ma:contentTypeDescription="新建文档。" ma:contentTypeScope="" ma:versionID="0f892330936519c7906acb3398347fcc">
  <xsd:schema xmlns:xsd="http://www.w3.org/2001/XMLSchema" xmlns:xs="http://www.w3.org/2001/XMLSchema" xmlns:p="http://schemas.microsoft.com/office/2006/metadata/properties" xmlns:ns2="cd3af700-aeb9-48b8-ba02-d03e01ac3418" xmlns:ns3="86109ecc-a57c-46ac-98c7-f073c2af5d6b" targetNamespace="http://schemas.microsoft.com/office/2006/metadata/properties" ma:root="true" ma:fieldsID="3c67004cd262248f859e439fd338a6f9" ns2:_="" ns3:_="">
    <xsd:import namespace="cd3af700-aeb9-48b8-ba02-d03e01ac3418"/>
    <xsd:import namespace="86109ecc-a57c-46ac-98c7-f073c2af5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3af700-aeb9-48b8-ba02-d03e01ac3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09ecc-a57c-46ac-98c7-f073c2af5d6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31D771-56C6-42AE-9761-117C7EFDE61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FF7FE17-5468-4575-B08D-8A3BA7B065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3af700-aeb9-48b8-ba02-d03e01ac3418"/>
    <ds:schemaRef ds:uri="86109ecc-a57c-46ac-98c7-f073c2af5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6F510C-963C-4999-B5C2-C2037B2613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11513</TotalTime>
  <Words>1695</Words>
  <Application>Microsoft Office PowerPoint</Application>
  <PresentationFormat>Widescreen</PresentationFormat>
  <Paragraphs>190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Helvetica 55 Roman</vt:lpstr>
      <vt:lpstr>Helvetica Light</vt:lpstr>
      <vt:lpstr>HelveticaNeue Condensed</vt:lpstr>
      <vt:lpstr>Inter</vt:lpstr>
      <vt:lpstr>MS PGothic</vt:lpstr>
      <vt:lpstr>等线</vt:lpstr>
      <vt:lpstr>黑体</vt:lpstr>
      <vt:lpstr>微软雅黑</vt:lpstr>
      <vt:lpstr>Arial</vt:lpstr>
      <vt:lpstr>Calibri</vt:lpstr>
      <vt:lpstr>Wingdings 2</vt:lpstr>
      <vt:lpstr>Wingdings 3</vt:lpstr>
      <vt:lpstr>1_Fortinet Theme</vt:lpstr>
      <vt:lpstr>2_Fortinet Theme</vt:lpstr>
      <vt:lpstr>FortiClient终端安全解决方案</vt:lpstr>
      <vt:lpstr>FortiClient组件</vt:lpstr>
      <vt:lpstr>安全远端接入</vt:lpstr>
      <vt:lpstr>Web过滤</vt:lpstr>
      <vt:lpstr>主动式终端防护</vt:lpstr>
      <vt:lpstr>主动式终端防护</vt:lpstr>
      <vt:lpstr>漏洞扫描-EMS管理平台</vt:lpstr>
      <vt:lpstr>漏洞扫描</vt:lpstr>
      <vt:lpstr>高级威胁防护 应用场景: 防范已知和未知的病毒</vt:lpstr>
      <vt:lpstr>增强的FortiSandbox集成 (新) </vt:lpstr>
      <vt:lpstr>EMS(Endpoint Management Server)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FortiEDR Overview (5.2 Version)</dc:title>
  <dc:creator>Ru Li</dc:creator>
  <cp:lastModifiedBy>Xiongying Chen</cp:lastModifiedBy>
  <cp:revision>66</cp:revision>
  <dcterms:created xsi:type="dcterms:W3CDTF">2022-04-25T08:46:59Z</dcterms:created>
  <dcterms:modified xsi:type="dcterms:W3CDTF">2022-07-08T10:55:03Z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0x010100BF2DBA468C04BA4DB9F5DB0976172F5F</vt:lpwstr>
  </property>
</Properties>
</file>